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y="5143500" cx="9144000"/>
  <p:notesSz cx="6858000" cy="9144000"/>
  <p:embeddedFontLst>
    <p:embeddedFont>
      <p:font typeface="Proxima Nova"/>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9" name="Martin Alvarez Lopez"/>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ProximaNova-bold.fntdata"/><Relationship Id="rId10" Type="http://schemas.openxmlformats.org/officeDocument/2006/relationships/slide" Target="slides/slide4.xml"/><Relationship Id="rId54" Type="http://schemas.openxmlformats.org/officeDocument/2006/relationships/font" Target="fonts/ProximaNova-regular.fntdata"/><Relationship Id="rId13" Type="http://schemas.openxmlformats.org/officeDocument/2006/relationships/slide" Target="slides/slide7.xml"/><Relationship Id="rId57" Type="http://schemas.openxmlformats.org/officeDocument/2006/relationships/font" Target="fonts/ProximaNova-boldItalic.fntdata"/><Relationship Id="rId12" Type="http://schemas.openxmlformats.org/officeDocument/2006/relationships/slide" Target="slides/slide6.xml"/><Relationship Id="rId56" Type="http://schemas.openxmlformats.org/officeDocument/2006/relationships/font" Target="fonts/ProximaNova-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12-09T01:20:07.794">
    <p:pos x="80" y="1224"/>
    <p:text>Show different models
and possible bottlenecks show possible bottlenecks</p:text>
  </p:cm>
  <p:cm authorId="0" idx="2" dt="2022-12-07T00:37:16.803">
    <p:pos x="80" y="1324"/>
    <p:text>- introduce problem
- ...</p:text>
  </p:cm>
  <p:cm authorId="0" idx="3" dt="2022-12-09T01:12:00.577">
    <p:pos x="80" y="1424"/>
    <p:text>Mention: 
- petri nets
- DFG</p:text>
  </p:cm>
  <p:cm authorId="0" idx="4" dt="2022-12-08T00:44:09.045">
    <p:pos x="80" y="1424"/>
    <p:text>Understanding the setting, or business, and data</p:text>
  </p:cm>
  <p:cm authorId="0" idx="5" dt="2022-12-08T00:44:35.412">
    <p:pos x="80" y="1424"/>
    <p:text>understand how we will solve the problem</p:text>
  </p:cm>
  <p:cm authorId="0" idx="6" dt="2022-12-09T00:23:02.963">
    <p:pos x="80" y="1424"/>
    <p:text>Remove permit events</p:text>
  </p:cm>
  <p:cm authorId="0" idx="7" dt="2022-12-08T00:47:41.878">
    <p:pos x="80" y="1524"/>
    <p:text>Show what group decided is the bottleneck</p:text>
  </p:cm>
  <p:cm authorId="0" idx="8" dt="2022-12-09T01:00:54.472">
    <p:pos x="80" y="1624"/>
    <p:text>- Only working with PM4PY because most data scientist use Python, and we did not want to use any proprietary enterprise software
- PM4PY is in its early stages and its limited compared to other proprietary enterprise software.
- ....</p:text>
  </p:cm>
  <p:cm authorId="0" idx="9" dt="2022-12-08T00:42:12.238">
    <p:pos x="80" y="1624"/>
    <p:text>Process Mining is different and we needed to learn everything</p:text>
  </p:cm>
  <p:cm authorId="0" idx="10" dt="2022-12-08T00:42:47.990">
    <p:pos x="80" y="1624"/>
    <p:text>Preprocessing is different the average data mining</p:text>
  </p:cm>
  <p:cm authorId="0" idx="11" dt="2022-12-08T00:51:12.895">
    <p:pos x="80" y="1624"/>
    <p:text>unique noise coming from outside processes, difficult to identify at first like permits. Cannot use statistics to view outliers. There were no null or missing values.</p:text>
  </p:cm>
  <p:cm authorId="0" idx="12" dt="2022-12-09T00:58:34.909">
    <p:pos x="80" y="1624"/>
    <p:text>Appropriate interpretation of XES files and how the data was formatted and what it meant.</p:text>
  </p:cm>
  <p:cm authorId="0" idx="13" dt="2022-12-09T01:00:54.472">
    <p:pos x="80" y="1624"/>
    <p:text>Process mining is a relatively new technique</p:text>
  </p:cm>
  <p:cm authorId="0" idx="14" dt="2022-12-08T00:53:00.103">
    <p:pos x="80" y="1724"/>
    <p:text>Can mention implementing AI to prevent errors: 
- compliance
- any updates that can disturb optimization</p:text>
  </p:cm>
  <p:cm authorId="0" idx="15" dt="2022-12-08T00:53:00.103">
    <p:pos x="80" y="1724"/>
    <p:text>Conformance checking and model enhancement</p:text>
  </p:cm>
  <p:cm authorId="0" idx="16" dt="2022-12-09T01:19:08.208">
    <p:pos x="80" y="1824"/>
    <p:text>- DFG - simple and lose information ("Everything should be made as simple as possible, but not simpler." - Einstein)
- Data Preprocessing: removing data may have unintended consequences</p:text>
  </p:cm>
  <p:cm authorId="0" idx="17" dt="2022-12-08T00:46:12.598">
    <p:pos x="80" y="1824"/>
    <p:text>removed permit activities because its from a separate process</p:text>
  </p:cm>
  <p:cm authorId="0" idx="18" dt="2022-12-09T01:14:22.641">
    <p:pos x="80" y="1824"/>
    <p:text>Preprocessing - remove permits.</p:text>
  </p:cm>
  <p:cm authorId="0" idx="19" dt="2022-12-09T01:19:08.208">
    <p:pos x="80" y="1824"/>
    <p:text>initial results, filtered results (top variances), model output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b31a0b48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b31a0b48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b31a0b4814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b31a0b481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b03a44d397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b03a44d397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b03a44d397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b03a44d397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b03a44d397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b03a44d397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b03a44d397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b03a44d397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b03a44d397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b03a44d397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b03a44d397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b03a44d397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b03a44d397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b03a44d397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b03a44d397_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b03a44d397_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ab1f40a23c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ab1f40a23c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b03a44d397_1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b03a44d397_1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b31a0b481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b31a0b481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b03a44d397_1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b03a44d397_1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b03a44d397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b03a44d397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b03a44d397_1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b03a44d397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b03a44d397_1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b03a44d397_1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b03a44d397_1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b03a44d397_1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ab1f40a23c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ab1f40a23c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ab1f40a23c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ab1f40a23c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b03a44d397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b03a44d397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8889cffcb7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8889cffcb7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Composition of Process Mining</a:t>
            </a:r>
            <a:endParaRPr/>
          </a:p>
          <a:p>
            <a:pPr indent="0" lvl="0" marL="0" rtl="0" algn="l">
              <a:spcBef>
                <a:spcPts val="0"/>
              </a:spcBef>
              <a:spcAft>
                <a:spcPts val="0"/>
              </a:spcAft>
              <a:buNone/>
            </a:pPr>
            <a:r>
              <a:rPr lang="en"/>
              <a:t>Motivation</a:t>
            </a:r>
            <a:endParaRPr/>
          </a:p>
          <a:p>
            <a:pPr indent="0" lvl="0" marL="0" rtl="0" algn="l">
              <a:spcBef>
                <a:spcPts val="0"/>
              </a:spcBef>
              <a:spcAft>
                <a:spcPts val="0"/>
              </a:spcAft>
              <a:buNone/>
            </a:pPr>
            <a:r>
              <a:rPr lang="en"/>
              <a:t>(3.5 mins)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Challenges</a:t>
            </a:r>
            <a:endParaRPr/>
          </a:p>
          <a:p>
            <a:pPr indent="0" lvl="0" marL="0" rtl="0" algn="l">
              <a:spcBef>
                <a:spcPts val="0"/>
              </a:spcBef>
              <a:spcAft>
                <a:spcPts val="0"/>
              </a:spcAft>
              <a:buNone/>
            </a:pPr>
            <a:r>
              <a:rPr lang="en"/>
              <a:t>Approach</a:t>
            </a:r>
            <a:endParaRPr/>
          </a:p>
          <a:p>
            <a:pPr indent="0" lvl="0" marL="0" rtl="0" algn="l">
              <a:spcBef>
                <a:spcPts val="0"/>
              </a:spcBef>
              <a:spcAft>
                <a:spcPts val="0"/>
              </a:spcAft>
              <a:buNone/>
            </a:pPr>
            <a:r>
              <a:rPr lang="en"/>
              <a:t>(&gt;3 mins)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Implementation</a:t>
            </a:r>
            <a:endParaRPr/>
          </a:p>
          <a:p>
            <a:pPr indent="0" lvl="0" marL="0" rtl="0" algn="l">
              <a:spcBef>
                <a:spcPts val="0"/>
              </a:spcBef>
              <a:spcAft>
                <a:spcPts val="0"/>
              </a:spcAft>
              <a:buNone/>
            </a:pPr>
            <a:r>
              <a:rPr lang="en"/>
              <a:t>Findings (Results) Conclusion</a:t>
            </a:r>
            <a:endParaRPr/>
          </a:p>
          <a:p>
            <a:pPr indent="0" lvl="0" marL="0" rtl="0" algn="l">
              <a:spcBef>
                <a:spcPts val="0"/>
              </a:spcBef>
              <a:spcAft>
                <a:spcPts val="0"/>
              </a:spcAft>
              <a:buNone/>
            </a:pPr>
            <a:r>
              <a:rPr lang="en"/>
              <a:t>(4 mins)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Future Scope</a:t>
            </a:r>
            <a:endParaRPr/>
          </a:p>
          <a:p>
            <a:pPr indent="0" lvl="0" marL="0" rtl="0" algn="l">
              <a:spcBef>
                <a:spcPts val="0"/>
              </a:spcBef>
              <a:spcAft>
                <a:spcPts val="0"/>
              </a:spcAft>
              <a:buClr>
                <a:schemeClr val="dk1"/>
              </a:buClr>
              <a:buSzPts val="1100"/>
              <a:buFont typeface="Arial"/>
              <a:buNone/>
            </a:pPr>
            <a:r>
              <a:rPr lang="en"/>
              <a:t>(2 min)</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b03a44d397_1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b03a44d397_1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b03a44d397_1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b03a44d397_1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ab1f40a23c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ab1f40a23c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ab1f40a23c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ab1f40a23c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b31a0b481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b31a0b481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b03a44d397_1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b03a44d397_1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ab1f40a23c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ab1f40a23c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b03a44d397_1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b03a44d397_1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ab1f40a23c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1ab1f40a23c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b03a44d397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b03a44d397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b05deb03ea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b05deb03ea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b05deb03ea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b05deb03ea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now talk about our future 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it would be interesting to look more into conformance analysis.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The most common technique is token-based replay, which is based on the Petri-net converted from the process model</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each trace, we would simulate the execution. The use of Petri-net allows us to do that accurately in a mathematically sound way.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also alignment and behavior analysis that are more sophisticated, more informative, but take a longer time to run.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Together, these techniques can be used to better identify the hows and whys of non-conformance, and help us build better models.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b05deb03e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b05deb03e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 me use our model as </a:t>
            </a:r>
            <a:r>
              <a:rPr lang="en">
                <a:solidFill>
                  <a:schemeClr val="dk1"/>
                </a:solidFill>
              </a:rPr>
              <a:t>an example. We conduct an experiment to see how total fitness (in red) and model complexity (in blue) changes as we include more variants.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must point out g</a:t>
            </a:r>
            <a:r>
              <a:rPr lang="en"/>
              <a:t>etting to 100% total fitness is not necessarily a desirable goal. It is not hard to get 100%, you just need to include all variants.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Instead, what we are looking for is a tradeoff. On the one hand, you want the model to be robust enough to elegantly explain the process. On the other hand, you don’t want to over-build the model to make it so complex that it is hard to reason about.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our case, the top 3 variants can explain 90% of the traces. But if we blindly up the ante to 18 variants, we can now account for 99% of the traces, but the model is 5 times bigger, and much harder to understand.</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b05deb03ea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b05deb03ea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the heuristics nets extracted with k = 3 and 18 respectively.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one on the left is very minimalist. Even then, this net can account for 90% of the traces.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one on the right is much more complex.</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b05deb03ea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b05deb03ea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actual petri nets look much worse.</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b05deb03ea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b05deb03ea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sweet spot is k = 5, where we can explain 96% of the traces. It’s quite robust and easy to understand.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it can properly capture the submission, approval, rejection, resubmission, and the final payment.</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b05deb03ea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b05deb03ea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a:t>
            </a:r>
            <a:r>
              <a:rPr lang="en"/>
              <a:t>he petri net is reasonable.</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b05deb03ea_2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b05deb03ea_2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area of interest is to apply machine learning techniques to perform perform flow analysis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For example, predict likelihood of resubmission, rejection, payment delay, or over-budget based on other variables (time since submission, request amount, prior owner approval)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to predict mean-time-to-trace-completion for “happy paths”.</a:t>
            </a:r>
            <a:endParaRPr/>
          </a:p>
          <a:p>
            <a:pPr indent="0" lvl="0" marL="0" rtl="0" algn="l">
              <a:spcBef>
                <a:spcPts val="0"/>
              </a:spcBef>
              <a:spcAft>
                <a:spcPts val="0"/>
              </a:spcAft>
              <a:buNone/>
            </a:pPr>
            <a:r>
              <a:rPr lang="en"/>
              <a:t>This can give administrators idea about the time frame of payment in best-case scenario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We can also look into detecting non-compliance “as it happens” and send alert to administrators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concludes our talk. Thank you.</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8ac184999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18ac184999e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b05deb03ea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b05deb03ea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b05deb03ea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b05deb03ea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b05deb03ea_1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b05deb03ea_1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a8916de2f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a8916de2f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 We wanted to work on something that was applicable for the everyday worker and help any business. </a:t>
            </a:r>
            <a:endParaRPr/>
          </a:p>
          <a:p>
            <a:pPr indent="-298450" lvl="0" marL="457200" rtl="0" algn="l">
              <a:spcBef>
                <a:spcPts val="0"/>
              </a:spcBef>
              <a:spcAft>
                <a:spcPts val="0"/>
              </a:spcAft>
              <a:buSzPts val="1100"/>
              <a:buChar char="-"/>
            </a:pPr>
            <a:r>
              <a:rPr lang="en"/>
              <a:t>Companies hold a massive amount of data, yet its hardly used for data driven decisions for process approach.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8ac184999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8ac184999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rgbClr val="00000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24.png"/><Relationship Id="rId5"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8.png"/><Relationship Id="rId5"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17.png"/><Relationship Id="rId5"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19.png"/><Relationship Id="rId5"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comments" Target="../comments/commen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png"/><Relationship Id="rId4" Type="http://schemas.openxmlformats.org/officeDocument/2006/relationships/image" Target="../media/image39.png"/><Relationship Id="rId5"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png"/><Relationship Id="rId4" Type="http://schemas.openxmlformats.org/officeDocument/2006/relationships/image" Target="../media/image29.png"/><Relationship Id="rId5"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png"/><Relationship Id="rId4" Type="http://schemas.openxmlformats.org/officeDocument/2006/relationships/image" Target="../media/image36.png"/><Relationship Id="rId5"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png"/><Relationship Id="rId4" Type="http://schemas.openxmlformats.org/officeDocument/2006/relationships/image" Target="../media/image32.png"/><Relationship Id="rId5"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pn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png"/><Relationship Id="rId4" Type="http://schemas.openxmlformats.org/officeDocument/2006/relationships/image" Target="../media/image41.png"/><Relationship Id="rId5"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png"/><Relationship Id="rId4" Type="http://schemas.openxmlformats.org/officeDocument/2006/relationships/image" Target="../media/image44.png"/><Relationship Id="rId5"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png"/><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png"/><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0.png"/><Relationship Id="rId6"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0" y="0"/>
            <a:ext cx="9144000" cy="1262100"/>
          </a:xfrm>
          <a:prstGeom prst="rect">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a:off x="0" y="4066225"/>
            <a:ext cx="9144000" cy="10773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 name="Google Shape;56;p13"/>
          <p:cNvPicPr preferRelativeResize="0"/>
          <p:nvPr/>
        </p:nvPicPr>
        <p:blipFill>
          <a:blip r:embed="rId3">
            <a:alphaModFix/>
          </a:blip>
          <a:stretch>
            <a:fillRect/>
          </a:stretch>
        </p:blipFill>
        <p:spPr>
          <a:xfrm>
            <a:off x="90825" y="1077300"/>
            <a:ext cx="9144001" cy="2859701"/>
          </a:xfrm>
          <a:prstGeom prst="rect">
            <a:avLst/>
          </a:prstGeom>
          <a:noFill/>
          <a:ln>
            <a:noFill/>
          </a:ln>
        </p:spPr>
      </p:pic>
      <p:sp>
        <p:nvSpPr>
          <p:cNvPr id="57" name="Google Shape;57;p13"/>
          <p:cNvSpPr txBox="1"/>
          <p:nvPr/>
        </p:nvSpPr>
        <p:spPr>
          <a:xfrm>
            <a:off x="0" y="0"/>
            <a:ext cx="91440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rgbClr val="F1C232"/>
                </a:solidFill>
                <a:latin typeface="Proxima Nova"/>
                <a:ea typeface="Proxima Nova"/>
                <a:cs typeface="Proxima Nova"/>
                <a:sym typeface="Proxima Nova"/>
              </a:rPr>
              <a:t>Ferret Miner:</a:t>
            </a:r>
            <a:endParaRPr b="1" sz="3200">
              <a:solidFill>
                <a:srgbClr val="F1C232"/>
              </a:solidFill>
              <a:latin typeface="Proxima Nova"/>
              <a:ea typeface="Proxima Nova"/>
              <a:cs typeface="Proxima Nova"/>
              <a:sym typeface="Proxima Nova"/>
            </a:endParaRPr>
          </a:p>
          <a:p>
            <a:pPr indent="0" lvl="0" marL="0" rtl="0" algn="l">
              <a:spcBef>
                <a:spcPts val="0"/>
              </a:spcBef>
              <a:spcAft>
                <a:spcPts val="0"/>
              </a:spcAft>
              <a:buNone/>
            </a:pPr>
            <a:r>
              <a:rPr b="1" lang="en" sz="2600">
                <a:solidFill>
                  <a:schemeClr val="lt1"/>
                </a:solidFill>
                <a:latin typeface="Proxima Nova"/>
                <a:ea typeface="Proxima Nova"/>
                <a:cs typeface="Proxima Nova"/>
                <a:sym typeface="Proxima Nova"/>
              </a:rPr>
              <a:t>     </a:t>
            </a:r>
            <a:r>
              <a:rPr b="1" lang="en" sz="2600">
                <a:solidFill>
                  <a:schemeClr val="dk1"/>
                </a:solidFill>
                <a:latin typeface="Proxima Nova"/>
                <a:ea typeface="Proxima Nova"/>
                <a:cs typeface="Proxima Nova"/>
                <a:sym typeface="Proxima Nova"/>
              </a:rPr>
              <a:t>         A Process Mining Case Study</a:t>
            </a:r>
            <a:endParaRPr b="1" sz="2600">
              <a:solidFill>
                <a:schemeClr val="dk1"/>
              </a:solidFill>
              <a:latin typeface="Proxima Nova"/>
              <a:ea typeface="Proxima Nova"/>
              <a:cs typeface="Proxima Nova"/>
              <a:sym typeface="Proxima Nova"/>
            </a:endParaRPr>
          </a:p>
        </p:txBody>
      </p:sp>
      <p:pic>
        <p:nvPicPr>
          <p:cNvPr id="58" name="Google Shape;58;p13"/>
          <p:cNvPicPr preferRelativeResize="0"/>
          <p:nvPr/>
        </p:nvPicPr>
        <p:blipFill>
          <a:blip r:embed="rId4">
            <a:alphaModFix/>
          </a:blip>
          <a:stretch>
            <a:fillRect/>
          </a:stretch>
        </p:blipFill>
        <p:spPr>
          <a:xfrm>
            <a:off x="5934525" y="76138"/>
            <a:ext cx="3118650" cy="925025"/>
          </a:xfrm>
          <a:prstGeom prst="rect">
            <a:avLst/>
          </a:prstGeom>
          <a:noFill/>
          <a:ln>
            <a:noFill/>
          </a:ln>
        </p:spPr>
      </p:pic>
      <p:sp>
        <p:nvSpPr>
          <p:cNvPr id="59" name="Google Shape;59;p13"/>
          <p:cNvSpPr txBox="1"/>
          <p:nvPr/>
        </p:nvSpPr>
        <p:spPr>
          <a:xfrm>
            <a:off x="190500" y="3937000"/>
            <a:ext cx="454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0" name="Google Shape;60;p13"/>
          <p:cNvSpPr txBox="1"/>
          <p:nvPr/>
        </p:nvSpPr>
        <p:spPr>
          <a:xfrm>
            <a:off x="90825" y="4025900"/>
            <a:ext cx="23985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50">
                <a:solidFill>
                  <a:srgbClr val="FFDB05"/>
                </a:solidFill>
              </a:rPr>
              <a:t>Martin Alvarez Lopez</a:t>
            </a:r>
            <a:endParaRPr b="1" sz="1550">
              <a:solidFill>
                <a:srgbClr val="FFDB05"/>
              </a:solidFill>
            </a:endParaRPr>
          </a:p>
          <a:p>
            <a:pPr indent="0" lvl="0" marL="0" rtl="0" algn="l">
              <a:spcBef>
                <a:spcPts val="0"/>
              </a:spcBef>
              <a:spcAft>
                <a:spcPts val="0"/>
              </a:spcAft>
              <a:buNone/>
            </a:pPr>
            <a:r>
              <a:rPr b="1" lang="en" sz="1550">
                <a:solidFill>
                  <a:schemeClr val="dk1"/>
                </a:solidFill>
              </a:rPr>
              <a:t>Graduate Student</a:t>
            </a:r>
            <a:endParaRPr b="1" sz="1550">
              <a:solidFill>
                <a:schemeClr val="dk1"/>
              </a:solidFill>
            </a:endParaRPr>
          </a:p>
          <a:p>
            <a:pPr indent="0" lvl="0" marL="0" rtl="0" algn="l">
              <a:spcBef>
                <a:spcPts val="0"/>
              </a:spcBef>
              <a:spcAft>
                <a:spcPts val="0"/>
              </a:spcAft>
              <a:buNone/>
            </a:pPr>
            <a:r>
              <a:rPr b="1" lang="en" sz="1300">
                <a:solidFill>
                  <a:schemeClr val="dk1"/>
                </a:solidFill>
              </a:rPr>
              <a:t>Student ID:</a:t>
            </a:r>
            <a:r>
              <a:rPr lang="en" sz="1300">
                <a:solidFill>
                  <a:schemeClr val="dk1"/>
                </a:solidFill>
              </a:rPr>
              <a:t> 012328706</a:t>
            </a:r>
            <a:endParaRPr sz="1550">
              <a:solidFill>
                <a:schemeClr val="dk1"/>
              </a:solidFill>
            </a:endParaRPr>
          </a:p>
          <a:p>
            <a:pPr indent="0" lvl="0" marL="0" rtl="0" algn="l">
              <a:spcBef>
                <a:spcPts val="0"/>
              </a:spcBef>
              <a:spcAft>
                <a:spcPts val="0"/>
              </a:spcAft>
              <a:buNone/>
            </a:pPr>
            <a:r>
              <a:rPr lang="en" sz="1300">
                <a:solidFill>
                  <a:schemeClr val="dk1"/>
                </a:solidFill>
              </a:rPr>
              <a:t>MS in Software Engineering</a:t>
            </a:r>
            <a:endParaRPr sz="1300">
              <a:solidFill>
                <a:schemeClr val="dk1"/>
              </a:solidFill>
            </a:endParaRPr>
          </a:p>
        </p:txBody>
      </p:sp>
      <p:sp>
        <p:nvSpPr>
          <p:cNvPr id="61" name="Google Shape;61;p13"/>
          <p:cNvSpPr txBox="1"/>
          <p:nvPr/>
        </p:nvSpPr>
        <p:spPr>
          <a:xfrm>
            <a:off x="2400425" y="4025900"/>
            <a:ext cx="2398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50">
                <a:solidFill>
                  <a:srgbClr val="FFDB05"/>
                </a:solidFill>
              </a:rPr>
              <a:t>Carlos Hernandez</a:t>
            </a:r>
            <a:endParaRPr b="1" sz="1550">
              <a:solidFill>
                <a:srgbClr val="FFDB05"/>
              </a:solidFill>
            </a:endParaRPr>
          </a:p>
          <a:p>
            <a:pPr indent="0" lvl="0" marL="0" rtl="0" algn="l">
              <a:spcBef>
                <a:spcPts val="0"/>
              </a:spcBef>
              <a:spcAft>
                <a:spcPts val="0"/>
              </a:spcAft>
              <a:buNone/>
            </a:pPr>
            <a:r>
              <a:rPr b="1" lang="en" sz="1550">
                <a:solidFill>
                  <a:schemeClr val="dk1"/>
                </a:solidFill>
              </a:rPr>
              <a:t>Graduate Student</a:t>
            </a:r>
            <a:endParaRPr b="1" sz="1550">
              <a:solidFill>
                <a:schemeClr val="dk1"/>
              </a:solidFill>
            </a:endParaRPr>
          </a:p>
          <a:p>
            <a:pPr indent="0" lvl="0" marL="0" rtl="0" algn="l">
              <a:spcBef>
                <a:spcPts val="0"/>
              </a:spcBef>
              <a:spcAft>
                <a:spcPts val="0"/>
              </a:spcAft>
              <a:buNone/>
            </a:pPr>
            <a:r>
              <a:rPr b="1" lang="en" sz="1300">
                <a:solidFill>
                  <a:schemeClr val="dk1"/>
                </a:solidFill>
              </a:rPr>
              <a:t>Student ID:</a:t>
            </a:r>
            <a:r>
              <a:rPr lang="en" sz="1300">
                <a:solidFill>
                  <a:schemeClr val="dk1"/>
                </a:solidFill>
              </a:rPr>
              <a:t> 015286791</a:t>
            </a:r>
            <a:endParaRPr b="1" sz="1550">
              <a:solidFill>
                <a:schemeClr val="dk1"/>
              </a:solidFill>
            </a:endParaRPr>
          </a:p>
          <a:p>
            <a:pPr indent="0" lvl="0" marL="0" rtl="0" algn="l">
              <a:spcBef>
                <a:spcPts val="0"/>
              </a:spcBef>
              <a:spcAft>
                <a:spcPts val="0"/>
              </a:spcAft>
              <a:buNone/>
            </a:pPr>
            <a:r>
              <a:rPr lang="en" sz="1300">
                <a:solidFill>
                  <a:schemeClr val="dk1"/>
                </a:solidFill>
              </a:rPr>
              <a:t>MS in Computer Engineering</a:t>
            </a:r>
            <a:endParaRPr sz="1300">
              <a:solidFill>
                <a:schemeClr val="dk1"/>
              </a:solidFill>
            </a:endParaRPr>
          </a:p>
          <a:p>
            <a:pPr indent="0" lvl="0" marL="0" rtl="0" algn="l">
              <a:spcBef>
                <a:spcPts val="0"/>
              </a:spcBef>
              <a:spcAft>
                <a:spcPts val="0"/>
              </a:spcAft>
              <a:buNone/>
            </a:pPr>
            <a:r>
              <a:t/>
            </a:r>
            <a:endParaRPr sz="1300">
              <a:solidFill>
                <a:schemeClr val="dk1"/>
              </a:solidFill>
            </a:endParaRPr>
          </a:p>
        </p:txBody>
      </p:sp>
      <p:sp>
        <p:nvSpPr>
          <p:cNvPr id="62" name="Google Shape;62;p13"/>
          <p:cNvSpPr txBox="1"/>
          <p:nvPr/>
        </p:nvSpPr>
        <p:spPr>
          <a:xfrm>
            <a:off x="4737000" y="4013125"/>
            <a:ext cx="23985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50">
                <a:solidFill>
                  <a:srgbClr val="FFDB05"/>
                </a:solidFill>
              </a:rPr>
              <a:t>Hardy Leung</a:t>
            </a:r>
            <a:endParaRPr b="1" sz="1550">
              <a:solidFill>
                <a:srgbClr val="FFDB05"/>
              </a:solidFill>
            </a:endParaRPr>
          </a:p>
          <a:p>
            <a:pPr indent="0" lvl="0" marL="0" rtl="0" algn="l">
              <a:spcBef>
                <a:spcPts val="0"/>
              </a:spcBef>
              <a:spcAft>
                <a:spcPts val="0"/>
              </a:spcAft>
              <a:buNone/>
            </a:pPr>
            <a:r>
              <a:rPr b="1" lang="en" sz="1550">
                <a:solidFill>
                  <a:schemeClr val="dk1"/>
                </a:solidFill>
              </a:rPr>
              <a:t>Graduate Student</a:t>
            </a:r>
            <a:endParaRPr b="1" sz="1550">
              <a:solidFill>
                <a:schemeClr val="dk1"/>
              </a:solidFill>
            </a:endParaRPr>
          </a:p>
          <a:p>
            <a:pPr indent="0" lvl="0" marL="0" rtl="0" algn="l">
              <a:spcBef>
                <a:spcPts val="0"/>
              </a:spcBef>
              <a:spcAft>
                <a:spcPts val="0"/>
              </a:spcAft>
              <a:buNone/>
            </a:pPr>
            <a:r>
              <a:rPr b="1" lang="en" sz="1300">
                <a:solidFill>
                  <a:schemeClr val="dk1"/>
                </a:solidFill>
              </a:rPr>
              <a:t>Student ID:</a:t>
            </a:r>
            <a:r>
              <a:rPr lang="en" sz="1300">
                <a:solidFill>
                  <a:schemeClr val="dk1"/>
                </a:solidFill>
              </a:rPr>
              <a:t> 016711877</a:t>
            </a:r>
            <a:endParaRPr sz="1550">
              <a:solidFill>
                <a:schemeClr val="dk1"/>
              </a:solidFill>
            </a:endParaRPr>
          </a:p>
          <a:p>
            <a:pPr indent="0" lvl="0" marL="0" rtl="0" algn="l">
              <a:spcBef>
                <a:spcPts val="0"/>
              </a:spcBef>
              <a:spcAft>
                <a:spcPts val="0"/>
              </a:spcAft>
              <a:buNone/>
            </a:pPr>
            <a:r>
              <a:rPr lang="en" sz="1300">
                <a:solidFill>
                  <a:schemeClr val="dk1"/>
                </a:solidFill>
              </a:rPr>
              <a:t>MS in Software Engineering</a:t>
            </a:r>
            <a:endParaRPr sz="1300">
              <a:solidFill>
                <a:schemeClr val="dk1"/>
              </a:solidFill>
            </a:endParaRPr>
          </a:p>
        </p:txBody>
      </p:sp>
      <p:sp>
        <p:nvSpPr>
          <p:cNvPr id="63" name="Google Shape;63;p13"/>
          <p:cNvSpPr txBox="1"/>
          <p:nvPr/>
        </p:nvSpPr>
        <p:spPr>
          <a:xfrm>
            <a:off x="7001425" y="4013125"/>
            <a:ext cx="23985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50">
                <a:solidFill>
                  <a:srgbClr val="FFDB05"/>
                </a:solidFill>
              </a:rPr>
              <a:t>Divyam Sobti</a:t>
            </a:r>
            <a:endParaRPr b="1" sz="1550">
              <a:solidFill>
                <a:srgbClr val="FFDB05"/>
              </a:solidFill>
            </a:endParaRPr>
          </a:p>
          <a:p>
            <a:pPr indent="0" lvl="0" marL="0" rtl="0" algn="l">
              <a:spcBef>
                <a:spcPts val="0"/>
              </a:spcBef>
              <a:spcAft>
                <a:spcPts val="0"/>
              </a:spcAft>
              <a:buNone/>
            </a:pPr>
            <a:r>
              <a:rPr b="1" lang="en" sz="1550">
                <a:solidFill>
                  <a:schemeClr val="dk1"/>
                </a:solidFill>
              </a:rPr>
              <a:t>Graduate Student</a:t>
            </a:r>
            <a:endParaRPr b="1" sz="1550">
              <a:solidFill>
                <a:schemeClr val="dk1"/>
              </a:solidFill>
            </a:endParaRPr>
          </a:p>
          <a:p>
            <a:pPr indent="0" lvl="0" marL="0" rtl="0" algn="l">
              <a:spcBef>
                <a:spcPts val="0"/>
              </a:spcBef>
              <a:spcAft>
                <a:spcPts val="0"/>
              </a:spcAft>
              <a:buNone/>
            </a:pPr>
            <a:r>
              <a:rPr b="1" lang="en" sz="1300">
                <a:solidFill>
                  <a:schemeClr val="dk1"/>
                </a:solidFill>
              </a:rPr>
              <a:t>Student ID:</a:t>
            </a:r>
            <a:r>
              <a:rPr lang="en" sz="1300">
                <a:solidFill>
                  <a:schemeClr val="dk1"/>
                </a:solidFill>
              </a:rPr>
              <a:t> 016013348</a:t>
            </a:r>
            <a:endParaRPr sz="1550">
              <a:solidFill>
                <a:schemeClr val="dk1"/>
              </a:solidFill>
            </a:endParaRPr>
          </a:p>
          <a:p>
            <a:pPr indent="0" lvl="0" marL="0" rtl="0" algn="l">
              <a:spcBef>
                <a:spcPts val="0"/>
              </a:spcBef>
              <a:spcAft>
                <a:spcPts val="0"/>
              </a:spcAft>
              <a:buNone/>
            </a:pPr>
            <a:r>
              <a:rPr lang="en" sz="1300">
                <a:solidFill>
                  <a:schemeClr val="dk1"/>
                </a:solidFill>
              </a:rPr>
              <a:t>MS in Artificial Intelligence</a:t>
            </a:r>
            <a:endParaRPr sz="13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4" name="Shape 154"/>
        <p:cNvGrpSpPr/>
        <p:nvPr/>
      </p:nvGrpSpPr>
      <p:grpSpPr>
        <a:xfrm>
          <a:off x="0" y="0"/>
          <a:ext cx="0" cy="0"/>
          <a:chOff x="0" y="0"/>
          <a:chExt cx="0" cy="0"/>
        </a:xfrm>
      </p:grpSpPr>
      <p:sp>
        <p:nvSpPr>
          <p:cNvPr id="155" name="Google Shape;155;p22"/>
          <p:cNvSpPr/>
          <p:nvPr/>
        </p:nvSpPr>
        <p:spPr>
          <a:xfrm>
            <a:off x="0" y="0"/>
            <a:ext cx="9144000" cy="10773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2"/>
          <p:cNvSpPr txBox="1"/>
          <p:nvPr/>
        </p:nvSpPr>
        <p:spPr>
          <a:xfrm>
            <a:off x="0" y="0"/>
            <a:ext cx="9144000" cy="10773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rgbClr val="F1C232"/>
                </a:solidFill>
                <a:latin typeface="Proxima Nova"/>
                <a:ea typeface="Proxima Nova"/>
                <a:cs typeface="Proxima Nova"/>
                <a:sym typeface="Proxima Nova"/>
              </a:rPr>
              <a:t>Ferret Miner:</a:t>
            </a:r>
            <a:endParaRPr b="1" sz="3200">
              <a:solidFill>
                <a:srgbClr val="F1C232"/>
              </a:solidFill>
              <a:latin typeface="Proxima Nova"/>
              <a:ea typeface="Proxima Nova"/>
              <a:cs typeface="Proxima Nova"/>
              <a:sym typeface="Proxima Nova"/>
            </a:endParaRPr>
          </a:p>
          <a:p>
            <a:pPr indent="0" lvl="0" marL="0" rtl="0" algn="l">
              <a:spcBef>
                <a:spcPts val="0"/>
              </a:spcBef>
              <a:spcAft>
                <a:spcPts val="0"/>
              </a:spcAft>
              <a:buNone/>
            </a:pPr>
            <a:r>
              <a:rPr b="1" lang="en" sz="2600">
                <a:solidFill>
                  <a:schemeClr val="lt1"/>
                </a:solidFill>
                <a:latin typeface="Proxima Nova"/>
                <a:ea typeface="Proxima Nova"/>
                <a:cs typeface="Proxima Nova"/>
                <a:sym typeface="Proxima Nova"/>
              </a:rPr>
              <a:t>     </a:t>
            </a:r>
            <a:r>
              <a:rPr b="1" lang="en" sz="2600">
                <a:solidFill>
                  <a:schemeClr val="dk1"/>
                </a:solidFill>
                <a:latin typeface="Proxima Nova"/>
                <a:ea typeface="Proxima Nova"/>
                <a:cs typeface="Proxima Nova"/>
                <a:sym typeface="Proxima Nova"/>
              </a:rPr>
              <a:t>         A Process Mining Case Study</a:t>
            </a:r>
            <a:endParaRPr b="1" sz="2600">
              <a:solidFill>
                <a:schemeClr val="dk1"/>
              </a:solidFill>
              <a:latin typeface="Proxima Nova"/>
              <a:ea typeface="Proxima Nova"/>
              <a:cs typeface="Proxima Nova"/>
              <a:sym typeface="Proxima Nova"/>
            </a:endParaRPr>
          </a:p>
        </p:txBody>
      </p:sp>
      <p:pic>
        <p:nvPicPr>
          <p:cNvPr id="157" name="Google Shape;157;p22"/>
          <p:cNvPicPr preferRelativeResize="0"/>
          <p:nvPr/>
        </p:nvPicPr>
        <p:blipFill>
          <a:blip r:embed="rId3">
            <a:alphaModFix/>
          </a:blip>
          <a:stretch>
            <a:fillRect/>
          </a:stretch>
        </p:blipFill>
        <p:spPr>
          <a:xfrm>
            <a:off x="5934525" y="76138"/>
            <a:ext cx="3118650" cy="925025"/>
          </a:xfrm>
          <a:prstGeom prst="rect">
            <a:avLst/>
          </a:prstGeom>
          <a:noFill/>
          <a:ln>
            <a:noFill/>
          </a:ln>
        </p:spPr>
      </p:pic>
      <p:sp>
        <p:nvSpPr>
          <p:cNvPr id="158" name="Google Shape;158;p22"/>
          <p:cNvSpPr/>
          <p:nvPr/>
        </p:nvSpPr>
        <p:spPr>
          <a:xfrm>
            <a:off x="0" y="4671925"/>
            <a:ext cx="9144000" cy="471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2"/>
          <p:cNvSpPr txBox="1"/>
          <p:nvPr/>
        </p:nvSpPr>
        <p:spPr>
          <a:xfrm>
            <a:off x="127000" y="1155700"/>
            <a:ext cx="7315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APPROACH</a:t>
            </a:r>
            <a:endParaRPr b="1" sz="1800"/>
          </a:p>
        </p:txBody>
      </p:sp>
      <p:sp>
        <p:nvSpPr>
          <p:cNvPr id="160" name="Google Shape;160;p22"/>
          <p:cNvSpPr txBox="1"/>
          <p:nvPr/>
        </p:nvSpPr>
        <p:spPr>
          <a:xfrm>
            <a:off x="127000" y="1617400"/>
            <a:ext cx="8826600" cy="24789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Char char="●"/>
            </a:pPr>
            <a:r>
              <a:rPr lang="en">
                <a:highlight>
                  <a:srgbClr val="FFFFFF"/>
                </a:highlight>
              </a:rPr>
              <a:t>Understanding the problem</a:t>
            </a:r>
            <a:endParaRPr>
              <a:highlight>
                <a:srgbClr val="FFFFFF"/>
              </a:highlight>
            </a:endParaRPr>
          </a:p>
          <a:p>
            <a:pPr indent="-317500" lvl="0" marL="457200" rtl="0" algn="l">
              <a:lnSpc>
                <a:spcPct val="150000"/>
              </a:lnSpc>
              <a:spcBef>
                <a:spcPts val="0"/>
              </a:spcBef>
              <a:spcAft>
                <a:spcPts val="0"/>
              </a:spcAft>
              <a:buSzPts val="1400"/>
              <a:buChar char="●"/>
            </a:pPr>
            <a:r>
              <a:rPr lang="en">
                <a:highlight>
                  <a:srgbClr val="FFFFFF"/>
                </a:highlight>
              </a:rPr>
              <a:t>Understanding which data we need</a:t>
            </a:r>
            <a:endParaRPr>
              <a:highlight>
                <a:srgbClr val="FFFFFF"/>
              </a:highlight>
            </a:endParaRPr>
          </a:p>
          <a:p>
            <a:pPr indent="-317500" lvl="1" marL="914400" rtl="0" algn="l">
              <a:lnSpc>
                <a:spcPct val="150000"/>
              </a:lnSpc>
              <a:spcBef>
                <a:spcPts val="0"/>
              </a:spcBef>
              <a:spcAft>
                <a:spcPts val="0"/>
              </a:spcAft>
              <a:buSzPts val="1400"/>
              <a:buChar char="○"/>
            </a:pPr>
            <a:r>
              <a:rPr lang="en">
                <a:highlight>
                  <a:srgbClr val="FFFFFF"/>
                </a:highlight>
              </a:rPr>
              <a:t>Domestic declaration</a:t>
            </a:r>
            <a:endParaRPr>
              <a:highlight>
                <a:srgbClr val="FFFFFF"/>
              </a:highlight>
            </a:endParaRPr>
          </a:p>
          <a:p>
            <a:pPr indent="-317500" lvl="1" marL="914400" rtl="0" algn="l">
              <a:lnSpc>
                <a:spcPct val="150000"/>
              </a:lnSpc>
              <a:spcBef>
                <a:spcPts val="0"/>
              </a:spcBef>
              <a:spcAft>
                <a:spcPts val="0"/>
              </a:spcAft>
              <a:buSzPts val="1400"/>
              <a:buChar char="○"/>
            </a:pPr>
            <a:r>
              <a:rPr lang="en">
                <a:highlight>
                  <a:srgbClr val="FFFFFF"/>
                </a:highlight>
              </a:rPr>
              <a:t>International declaration</a:t>
            </a:r>
            <a:endParaRPr/>
          </a:p>
          <a:p>
            <a:pPr indent="-317500" lvl="0" marL="457200" rtl="0" algn="l">
              <a:lnSpc>
                <a:spcPct val="150000"/>
              </a:lnSpc>
              <a:spcBef>
                <a:spcPts val="0"/>
              </a:spcBef>
              <a:spcAft>
                <a:spcPts val="0"/>
              </a:spcAft>
              <a:buSzPts val="1400"/>
              <a:buChar char="●"/>
            </a:pPr>
            <a:r>
              <a:rPr lang="en"/>
              <a:t>Process Mining</a:t>
            </a:r>
            <a:endParaRPr/>
          </a:p>
          <a:p>
            <a:pPr indent="-317500" lvl="1" marL="914400" rtl="0" algn="l">
              <a:lnSpc>
                <a:spcPct val="115000"/>
              </a:lnSpc>
              <a:spcBef>
                <a:spcPts val="0"/>
              </a:spcBef>
              <a:spcAft>
                <a:spcPts val="0"/>
              </a:spcAft>
              <a:buSzPts val="1400"/>
              <a:buChar char="○"/>
            </a:pPr>
            <a:r>
              <a:rPr lang="en" sz="1300"/>
              <a:t>Process Discovery</a:t>
            </a:r>
            <a:endParaRPr sz="1300"/>
          </a:p>
          <a:p>
            <a:pPr indent="-311150" lvl="1" marL="914400" rtl="0" algn="l">
              <a:lnSpc>
                <a:spcPct val="115000"/>
              </a:lnSpc>
              <a:spcBef>
                <a:spcPts val="0"/>
              </a:spcBef>
              <a:spcAft>
                <a:spcPts val="0"/>
              </a:spcAft>
              <a:buSzPts val="1300"/>
              <a:buChar char="○"/>
            </a:pPr>
            <a:r>
              <a:rPr lang="en" sz="1300"/>
              <a:t>Conformance Checking</a:t>
            </a:r>
            <a:endParaRPr sz="1300"/>
          </a:p>
          <a:p>
            <a:pPr indent="-311150" lvl="1" marL="914400" rtl="0" algn="l">
              <a:lnSpc>
                <a:spcPct val="115000"/>
              </a:lnSpc>
              <a:spcBef>
                <a:spcPts val="0"/>
              </a:spcBef>
              <a:spcAft>
                <a:spcPts val="0"/>
              </a:spcAft>
              <a:buSzPts val="1300"/>
              <a:buChar char="○"/>
            </a:pPr>
            <a:r>
              <a:rPr lang="en" sz="1300"/>
              <a:t>Model Enhancement</a:t>
            </a:r>
            <a:endParaRPr sz="1300"/>
          </a:p>
        </p:txBody>
      </p:sp>
      <p:pic>
        <p:nvPicPr>
          <p:cNvPr id="161" name="Google Shape;161;p22"/>
          <p:cNvPicPr preferRelativeResize="0"/>
          <p:nvPr/>
        </p:nvPicPr>
        <p:blipFill>
          <a:blip r:embed="rId4">
            <a:alphaModFix/>
          </a:blip>
          <a:stretch>
            <a:fillRect/>
          </a:stretch>
        </p:blipFill>
        <p:spPr>
          <a:xfrm>
            <a:off x="4303450" y="2532500"/>
            <a:ext cx="3771276" cy="21018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5" name="Shape 165"/>
        <p:cNvGrpSpPr/>
        <p:nvPr/>
      </p:nvGrpSpPr>
      <p:grpSpPr>
        <a:xfrm>
          <a:off x="0" y="0"/>
          <a:ext cx="0" cy="0"/>
          <a:chOff x="0" y="0"/>
          <a:chExt cx="0" cy="0"/>
        </a:xfrm>
      </p:grpSpPr>
      <p:sp>
        <p:nvSpPr>
          <p:cNvPr id="166" name="Google Shape;166;p23"/>
          <p:cNvSpPr/>
          <p:nvPr/>
        </p:nvSpPr>
        <p:spPr>
          <a:xfrm>
            <a:off x="0" y="0"/>
            <a:ext cx="9144000" cy="10773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3"/>
          <p:cNvSpPr txBox="1"/>
          <p:nvPr/>
        </p:nvSpPr>
        <p:spPr>
          <a:xfrm>
            <a:off x="0" y="0"/>
            <a:ext cx="9144000" cy="10773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rgbClr val="F1C232"/>
                </a:solidFill>
                <a:latin typeface="Proxima Nova"/>
                <a:ea typeface="Proxima Nova"/>
                <a:cs typeface="Proxima Nova"/>
                <a:sym typeface="Proxima Nova"/>
              </a:rPr>
              <a:t>Ferret Miner:</a:t>
            </a:r>
            <a:endParaRPr b="1" sz="3200">
              <a:solidFill>
                <a:srgbClr val="F1C232"/>
              </a:solidFill>
              <a:latin typeface="Proxima Nova"/>
              <a:ea typeface="Proxima Nova"/>
              <a:cs typeface="Proxima Nova"/>
              <a:sym typeface="Proxima Nova"/>
            </a:endParaRPr>
          </a:p>
          <a:p>
            <a:pPr indent="0" lvl="0" marL="0" rtl="0" algn="l">
              <a:spcBef>
                <a:spcPts val="0"/>
              </a:spcBef>
              <a:spcAft>
                <a:spcPts val="0"/>
              </a:spcAft>
              <a:buNone/>
            </a:pPr>
            <a:r>
              <a:rPr b="1" lang="en" sz="2600">
                <a:solidFill>
                  <a:schemeClr val="lt1"/>
                </a:solidFill>
                <a:latin typeface="Proxima Nova"/>
                <a:ea typeface="Proxima Nova"/>
                <a:cs typeface="Proxima Nova"/>
                <a:sym typeface="Proxima Nova"/>
              </a:rPr>
              <a:t>     </a:t>
            </a:r>
            <a:r>
              <a:rPr b="1" lang="en" sz="2600">
                <a:solidFill>
                  <a:schemeClr val="dk1"/>
                </a:solidFill>
                <a:latin typeface="Proxima Nova"/>
                <a:ea typeface="Proxima Nova"/>
                <a:cs typeface="Proxima Nova"/>
                <a:sym typeface="Proxima Nova"/>
              </a:rPr>
              <a:t>         A Process Mining Case Study</a:t>
            </a:r>
            <a:endParaRPr b="1" sz="2600">
              <a:solidFill>
                <a:schemeClr val="dk1"/>
              </a:solidFill>
              <a:latin typeface="Proxima Nova"/>
              <a:ea typeface="Proxima Nova"/>
              <a:cs typeface="Proxima Nova"/>
              <a:sym typeface="Proxima Nova"/>
            </a:endParaRPr>
          </a:p>
        </p:txBody>
      </p:sp>
      <p:pic>
        <p:nvPicPr>
          <p:cNvPr id="168" name="Google Shape;168;p23"/>
          <p:cNvPicPr preferRelativeResize="0"/>
          <p:nvPr/>
        </p:nvPicPr>
        <p:blipFill>
          <a:blip r:embed="rId3">
            <a:alphaModFix/>
          </a:blip>
          <a:stretch>
            <a:fillRect/>
          </a:stretch>
        </p:blipFill>
        <p:spPr>
          <a:xfrm>
            <a:off x="5934525" y="76138"/>
            <a:ext cx="3118650" cy="925025"/>
          </a:xfrm>
          <a:prstGeom prst="rect">
            <a:avLst/>
          </a:prstGeom>
          <a:noFill/>
          <a:ln>
            <a:noFill/>
          </a:ln>
        </p:spPr>
      </p:pic>
      <p:sp>
        <p:nvSpPr>
          <p:cNvPr id="169" name="Google Shape;169;p23"/>
          <p:cNvSpPr/>
          <p:nvPr/>
        </p:nvSpPr>
        <p:spPr>
          <a:xfrm>
            <a:off x="0" y="4671925"/>
            <a:ext cx="9144000" cy="471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3"/>
          <p:cNvSpPr txBox="1"/>
          <p:nvPr/>
        </p:nvSpPr>
        <p:spPr>
          <a:xfrm>
            <a:off x="127000" y="1155700"/>
            <a:ext cx="7315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APPROACH</a:t>
            </a:r>
            <a:endParaRPr b="1" sz="1800"/>
          </a:p>
        </p:txBody>
      </p:sp>
      <p:sp>
        <p:nvSpPr>
          <p:cNvPr id="171" name="Google Shape;171;p23"/>
          <p:cNvSpPr txBox="1"/>
          <p:nvPr/>
        </p:nvSpPr>
        <p:spPr>
          <a:xfrm>
            <a:off x="127000" y="1617400"/>
            <a:ext cx="8826600" cy="1693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Char char="●"/>
            </a:pPr>
            <a:r>
              <a:rPr lang="en"/>
              <a:t>Preprocessing the data</a:t>
            </a:r>
            <a:endParaRPr/>
          </a:p>
          <a:p>
            <a:pPr indent="-317500" lvl="0" marL="457200" rtl="0" algn="l">
              <a:lnSpc>
                <a:spcPct val="150000"/>
              </a:lnSpc>
              <a:spcBef>
                <a:spcPts val="0"/>
              </a:spcBef>
              <a:spcAft>
                <a:spcPts val="0"/>
              </a:spcAft>
              <a:buSzPts val="1400"/>
              <a:buChar char="●"/>
            </a:pPr>
            <a:r>
              <a:rPr lang="en"/>
              <a:t>Process discovery to techniques to generate :</a:t>
            </a:r>
            <a:endParaRPr/>
          </a:p>
          <a:p>
            <a:pPr indent="-317500" lvl="1" marL="914400" rtl="0" algn="l">
              <a:lnSpc>
                <a:spcPct val="150000"/>
              </a:lnSpc>
              <a:spcBef>
                <a:spcPts val="0"/>
              </a:spcBef>
              <a:spcAft>
                <a:spcPts val="0"/>
              </a:spcAft>
              <a:buSzPts val="1400"/>
              <a:buChar char="○"/>
            </a:pPr>
            <a:r>
              <a:rPr lang="en">
                <a:highlight>
                  <a:srgbClr val="FFFFFF"/>
                </a:highlight>
              </a:rPr>
              <a:t>DFG(Direct Flow Graph)</a:t>
            </a:r>
            <a:endParaRPr>
              <a:highlight>
                <a:srgbClr val="FFFFFF"/>
              </a:highlight>
            </a:endParaRPr>
          </a:p>
          <a:p>
            <a:pPr indent="-317500" lvl="1" marL="914400" rtl="0" algn="l">
              <a:lnSpc>
                <a:spcPct val="150000"/>
              </a:lnSpc>
              <a:spcBef>
                <a:spcPts val="0"/>
              </a:spcBef>
              <a:spcAft>
                <a:spcPts val="0"/>
              </a:spcAft>
              <a:buSzPts val="1400"/>
              <a:buChar char="○"/>
            </a:pPr>
            <a:r>
              <a:rPr lang="en">
                <a:highlight>
                  <a:srgbClr val="FFFFFF"/>
                </a:highlight>
              </a:rPr>
              <a:t>Petri Nets</a:t>
            </a:r>
            <a:endParaRPr>
              <a:highlight>
                <a:srgbClr val="FFFFFF"/>
              </a:highlight>
            </a:endParaRPr>
          </a:p>
          <a:p>
            <a:pPr indent="0" lvl="0" marL="0" rtl="0" algn="l">
              <a:lnSpc>
                <a:spcPct val="150000"/>
              </a:lnSpc>
              <a:spcBef>
                <a:spcPts val="0"/>
              </a:spcBef>
              <a:spcAft>
                <a:spcPts val="0"/>
              </a:spcAft>
              <a:buNone/>
            </a:pPr>
            <a:r>
              <a:t/>
            </a:r>
            <a:endParaRPr>
              <a:highlight>
                <a:srgbClr val="FFFFFF"/>
              </a:highlight>
            </a:endParaRPr>
          </a:p>
        </p:txBody>
      </p:sp>
      <p:pic>
        <p:nvPicPr>
          <p:cNvPr id="172" name="Google Shape;172;p23"/>
          <p:cNvPicPr preferRelativeResize="0"/>
          <p:nvPr/>
        </p:nvPicPr>
        <p:blipFill>
          <a:blip r:embed="rId4">
            <a:alphaModFix/>
          </a:blip>
          <a:stretch>
            <a:fillRect/>
          </a:stretch>
        </p:blipFill>
        <p:spPr>
          <a:xfrm>
            <a:off x="2455175" y="3254700"/>
            <a:ext cx="5862276" cy="660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176" name="Shape 176"/>
        <p:cNvGrpSpPr/>
        <p:nvPr/>
      </p:nvGrpSpPr>
      <p:grpSpPr>
        <a:xfrm>
          <a:off x="0" y="0"/>
          <a:ext cx="0" cy="0"/>
          <a:chOff x="0" y="0"/>
          <a:chExt cx="0" cy="0"/>
        </a:xfrm>
      </p:grpSpPr>
      <p:sp>
        <p:nvSpPr>
          <p:cNvPr id="177" name="Google Shape;177;p24"/>
          <p:cNvSpPr/>
          <p:nvPr/>
        </p:nvSpPr>
        <p:spPr>
          <a:xfrm>
            <a:off x="0" y="0"/>
            <a:ext cx="9144000" cy="10773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4"/>
          <p:cNvSpPr txBox="1"/>
          <p:nvPr/>
        </p:nvSpPr>
        <p:spPr>
          <a:xfrm>
            <a:off x="0" y="0"/>
            <a:ext cx="9144000" cy="10773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rgbClr val="F1C232"/>
                </a:solidFill>
                <a:latin typeface="Proxima Nova"/>
                <a:ea typeface="Proxima Nova"/>
                <a:cs typeface="Proxima Nova"/>
                <a:sym typeface="Proxima Nova"/>
              </a:rPr>
              <a:t>Implementation</a:t>
            </a:r>
            <a:endParaRPr b="1" sz="3200">
              <a:solidFill>
                <a:srgbClr val="F1C232"/>
              </a:solidFill>
              <a:latin typeface="Proxima Nova"/>
              <a:ea typeface="Proxima Nova"/>
              <a:cs typeface="Proxima Nova"/>
              <a:sym typeface="Proxima Nova"/>
            </a:endParaRPr>
          </a:p>
          <a:p>
            <a:pPr indent="0" lvl="0" marL="0" rtl="0" algn="l">
              <a:spcBef>
                <a:spcPts val="0"/>
              </a:spcBef>
              <a:spcAft>
                <a:spcPts val="0"/>
              </a:spcAft>
              <a:buNone/>
            </a:pPr>
            <a:r>
              <a:rPr b="1" lang="en" sz="2600">
                <a:solidFill>
                  <a:schemeClr val="lt1"/>
                </a:solidFill>
                <a:latin typeface="Proxima Nova"/>
                <a:ea typeface="Proxima Nova"/>
                <a:cs typeface="Proxima Nova"/>
                <a:sym typeface="Proxima Nova"/>
              </a:rPr>
              <a:t>     </a:t>
            </a:r>
            <a:r>
              <a:rPr b="1" lang="en" sz="2600">
                <a:solidFill>
                  <a:schemeClr val="dk1"/>
                </a:solidFill>
                <a:latin typeface="Proxima Nova"/>
                <a:ea typeface="Proxima Nova"/>
                <a:cs typeface="Proxima Nova"/>
                <a:sym typeface="Proxima Nova"/>
              </a:rPr>
              <a:t>         Preprocessing</a:t>
            </a:r>
            <a:endParaRPr b="1" sz="2600">
              <a:solidFill>
                <a:schemeClr val="dk1"/>
              </a:solidFill>
              <a:latin typeface="Proxima Nova"/>
              <a:ea typeface="Proxima Nova"/>
              <a:cs typeface="Proxima Nova"/>
              <a:sym typeface="Proxima Nova"/>
            </a:endParaRPr>
          </a:p>
        </p:txBody>
      </p:sp>
      <p:pic>
        <p:nvPicPr>
          <p:cNvPr id="179" name="Google Shape;179;p24"/>
          <p:cNvPicPr preferRelativeResize="0"/>
          <p:nvPr/>
        </p:nvPicPr>
        <p:blipFill>
          <a:blip r:embed="rId3">
            <a:alphaModFix/>
          </a:blip>
          <a:stretch>
            <a:fillRect/>
          </a:stretch>
        </p:blipFill>
        <p:spPr>
          <a:xfrm>
            <a:off x="5934525" y="76138"/>
            <a:ext cx="3118650" cy="925025"/>
          </a:xfrm>
          <a:prstGeom prst="rect">
            <a:avLst/>
          </a:prstGeom>
          <a:noFill/>
          <a:ln>
            <a:noFill/>
          </a:ln>
        </p:spPr>
      </p:pic>
      <p:sp>
        <p:nvSpPr>
          <p:cNvPr id="180" name="Google Shape;180;p24"/>
          <p:cNvSpPr/>
          <p:nvPr/>
        </p:nvSpPr>
        <p:spPr>
          <a:xfrm>
            <a:off x="0" y="4671925"/>
            <a:ext cx="9144000" cy="471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4"/>
          <p:cNvSpPr txBox="1"/>
          <p:nvPr/>
        </p:nvSpPr>
        <p:spPr>
          <a:xfrm>
            <a:off x="127000" y="1155700"/>
            <a:ext cx="7315200" cy="261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Common Issues with Event Logs</a:t>
            </a:r>
            <a:endParaRPr>
              <a:highlight>
                <a:schemeClr val="dk1"/>
              </a:highlight>
            </a:endParaRPr>
          </a:p>
          <a:p>
            <a:pPr indent="-317500" lvl="0" marL="457200" rtl="0" algn="l">
              <a:lnSpc>
                <a:spcPct val="150000"/>
              </a:lnSpc>
              <a:spcBef>
                <a:spcPts val="0"/>
              </a:spcBef>
              <a:spcAft>
                <a:spcPts val="0"/>
              </a:spcAft>
              <a:buSzPts val="1400"/>
              <a:buChar char="●"/>
            </a:pPr>
            <a:r>
              <a:rPr lang="en">
                <a:highlight>
                  <a:schemeClr val="dk1"/>
                </a:highlight>
              </a:rPr>
              <a:t>Noise/Anomalous Data:</a:t>
            </a:r>
            <a:endParaRPr>
              <a:highlight>
                <a:schemeClr val="dk1"/>
              </a:highlight>
            </a:endParaRPr>
          </a:p>
          <a:p>
            <a:pPr indent="-317500" lvl="1" marL="914400" rtl="0" algn="l">
              <a:lnSpc>
                <a:spcPct val="150000"/>
              </a:lnSpc>
              <a:spcBef>
                <a:spcPts val="0"/>
              </a:spcBef>
              <a:spcAft>
                <a:spcPts val="0"/>
              </a:spcAft>
              <a:buSzPts val="1400"/>
              <a:buChar char="○"/>
            </a:pPr>
            <a:r>
              <a:rPr lang="en">
                <a:highlight>
                  <a:schemeClr val="dk1"/>
                </a:highlight>
              </a:rPr>
              <a:t>data codes, inconsistent formats, such as timestamps</a:t>
            </a:r>
            <a:endParaRPr>
              <a:highlight>
                <a:schemeClr val="dk1"/>
              </a:highlight>
            </a:endParaRPr>
          </a:p>
          <a:p>
            <a:pPr indent="-317500" lvl="0" marL="457200" rtl="0" algn="l">
              <a:lnSpc>
                <a:spcPct val="150000"/>
              </a:lnSpc>
              <a:spcBef>
                <a:spcPts val="0"/>
              </a:spcBef>
              <a:spcAft>
                <a:spcPts val="0"/>
              </a:spcAft>
              <a:buSzPts val="1400"/>
              <a:buChar char="●"/>
            </a:pPr>
            <a:r>
              <a:rPr lang="en">
                <a:highlight>
                  <a:schemeClr val="dk1"/>
                </a:highlight>
              </a:rPr>
              <a:t>Missing Data</a:t>
            </a:r>
            <a:endParaRPr>
              <a:highlight>
                <a:schemeClr val="dk1"/>
              </a:highlight>
            </a:endParaRPr>
          </a:p>
          <a:p>
            <a:pPr indent="-317500" lvl="1" marL="914400" rtl="0" algn="l">
              <a:lnSpc>
                <a:spcPct val="150000"/>
              </a:lnSpc>
              <a:spcBef>
                <a:spcPts val="0"/>
              </a:spcBef>
              <a:spcAft>
                <a:spcPts val="0"/>
              </a:spcAft>
              <a:buSzPts val="1400"/>
              <a:buChar char="○"/>
            </a:pPr>
            <a:r>
              <a:rPr lang="en">
                <a:highlight>
                  <a:schemeClr val="dk1"/>
                </a:highlight>
              </a:rPr>
              <a:t>Typically mandatory for systems to record data, however, there may be issues/temporary lapses with any system</a:t>
            </a:r>
            <a:endParaRPr>
              <a:highlight>
                <a:schemeClr val="dk1"/>
              </a:highlight>
            </a:endParaRPr>
          </a:p>
          <a:p>
            <a:pPr indent="-317500" lvl="0" marL="457200" rtl="0" algn="l">
              <a:lnSpc>
                <a:spcPct val="150000"/>
              </a:lnSpc>
              <a:spcBef>
                <a:spcPts val="0"/>
              </a:spcBef>
              <a:spcAft>
                <a:spcPts val="0"/>
              </a:spcAft>
              <a:buSzPts val="1400"/>
              <a:buChar char="●"/>
            </a:pPr>
            <a:r>
              <a:rPr lang="en">
                <a:highlight>
                  <a:schemeClr val="dk1"/>
                </a:highlight>
              </a:rPr>
              <a:t>Irrelevant Data</a:t>
            </a:r>
            <a:endParaRPr>
              <a:highlight>
                <a:schemeClr val="dk1"/>
              </a:highlight>
            </a:endParaRPr>
          </a:p>
          <a:p>
            <a:pPr indent="-317500" lvl="0" marL="457200" rtl="0" algn="l">
              <a:lnSpc>
                <a:spcPct val="150000"/>
              </a:lnSpc>
              <a:spcBef>
                <a:spcPts val="0"/>
              </a:spcBef>
              <a:spcAft>
                <a:spcPts val="0"/>
              </a:spcAft>
              <a:buSzPts val="1400"/>
              <a:buChar char="●"/>
            </a:pPr>
            <a:r>
              <a:rPr lang="en">
                <a:highlight>
                  <a:schemeClr val="dk1"/>
                </a:highlight>
              </a:rPr>
              <a:t>Duplicated Data</a:t>
            </a:r>
            <a:endParaRPr>
              <a:highlight>
                <a:schemeClr val="dk1"/>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5" name="Shape 185"/>
        <p:cNvGrpSpPr/>
        <p:nvPr/>
      </p:nvGrpSpPr>
      <p:grpSpPr>
        <a:xfrm>
          <a:off x="0" y="0"/>
          <a:ext cx="0" cy="0"/>
          <a:chOff x="0" y="0"/>
          <a:chExt cx="0" cy="0"/>
        </a:xfrm>
      </p:grpSpPr>
      <p:sp>
        <p:nvSpPr>
          <p:cNvPr id="186" name="Google Shape;186;p25"/>
          <p:cNvSpPr/>
          <p:nvPr/>
        </p:nvSpPr>
        <p:spPr>
          <a:xfrm>
            <a:off x="0" y="0"/>
            <a:ext cx="9144000" cy="10773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5"/>
          <p:cNvSpPr txBox="1"/>
          <p:nvPr/>
        </p:nvSpPr>
        <p:spPr>
          <a:xfrm>
            <a:off x="0" y="0"/>
            <a:ext cx="9144000" cy="10773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rgbClr val="F1C232"/>
                </a:solidFill>
                <a:latin typeface="Proxima Nova"/>
                <a:ea typeface="Proxima Nova"/>
                <a:cs typeface="Proxima Nova"/>
                <a:sym typeface="Proxima Nova"/>
              </a:rPr>
              <a:t>Implementation</a:t>
            </a:r>
            <a:endParaRPr b="1" sz="3200">
              <a:solidFill>
                <a:srgbClr val="F1C232"/>
              </a:solidFill>
              <a:latin typeface="Proxima Nova"/>
              <a:ea typeface="Proxima Nova"/>
              <a:cs typeface="Proxima Nova"/>
              <a:sym typeface="Proxima Nova"/>
            </a:endParaRPr>
          </a:p>
          <a:p>
            <a:pPr indent="0" lvl="0" marL="0" rtl="0" algn="l">
              <a:spcBef>
                <a:spcPts val="0"/>
              </a:spcBef>
              <a:spcAft>
                <a:spcPts val="0"/>
              </a:spcAft>
              <a:buNone/>
            </a:pPr>
            <a:r>
              <a:rPr b="1" lang="en" sz="2600">
                <a:solidFill>
                  <a:schemeClr val="lt1"/>
                </a:solidFill>
                <a:latin typeface="Proxima Nova"/>
                <a:ea typeface="Proxima Nova"/>
                <a:cs typeface="Proxima Nova"/>
                <a:sym typeface="Proxima Nova"/>
              </a:rPr>
              <a:t>     </a:t>
            </a:r>
            <a:r>
              <a:rPr b="1" lang="en" sz="2600">
                <a:solidFill>
                  <a:schemeClr val="dk1"/>
                </a:solidFill>
                <a:latin typeface="Proxima Nova"/>
                <a:ea typeface="Proxima Nova"/>
                <a:cs typeface="Proxima Nova"/>
                <a:sym typeface="Proxima Nova"/>
              </a:rPr>
              <a:t>         Preprocessing</a:t>
            </a:r>
            <a:endParaRPr b="1" sz="2600">
              <a:solidFill>
                <a:schemeClr val="dk1"/>
              </a:solidFill>
              <a:latin typeface="Proxima Nova"/>
              <a:ea typeface="Proxima Nova"/>
              <a:cs typeface="Proxima Nova"/>
              <a:sym typeface="Proxima Nova"/>
            </a:endParaRPr>
          </a:p>
        </p:txBody>
      </p:sp>
      <p:pic>
        <p:nvPicPr>
          <p:cNvPr id="188" name="Google Shape;188;p25"/>
          <p:cNvPicPr preferRelativeResize="0"/>
          <p:nvPr/>
        </p:nvPicPr>
        <p:blipFill>
          <a:blip r:embed="rId3">
            <a:alphaModFix/>
          </a:blip>
          <a:stretch>
            <a:fillRect/>
          </a:stretch>
        </p:blipFill>
        <p:spPr>
          <a:xfrm>
            <a:off x="5934525" y="76138"/>
            <a:ext cx="3118650" cy="925025"/>
          </a:xfrm>
          <a:prstGeom prst="rect">
            <a:avLst/>
          </a:prstGeom>
          <a:noFill/>
          <a:ln>
            <a:noFill/>
          </a:ln>
        </p:spPr>
      </p:pic>
      <p:sp>
        <p:nvSpPr>
          <p:cNvPr id="189" name="Google Shape;189;p25"/>
          <p:cNvSpPr/>
          <p:nvPr/>
        </p:nvSpPr>
        <p:spPr>
          <a:xfrm>
            <a:off x="0" y="4671925"/>
            <a:ext cx="9144000" cy="471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5"/>
          <p:cNvSpPr txBox="1"/>
          <p:nvPr/>
        </p:nvSpPr>
        <p:spPr>
          <a:xfrm>
            <a:off x="93375" y="1155700"/>
            <a:ext cx="73152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highlight>
                <a:schemeClr val="dk1"/>
              </a:highlight>
            </a:endParaRPr>
          </a:p>
        </p:txBody>
      </p:sp>
      <p:pic>
        <p:nvPicPr>
          <p:cNvPr id="191" name="Google Shape;191;p25"/>
          <p:cNvPicPr preferRelativeResize="0"/>
          <p:nvPr/>
        </p:nvPicPr>
        <p:blipFill>
          <a:blip r:embed="rId4">
            <a:alphaModFix/>
          </a:blip>
          <a:stretch>
            <a:fillRect/>
          </a:stretch>
        </p:blipFill>
        <p:spPr>
          <a:xfrm>
            <a:off x="5312700" y="1216065"/>
            <a:ext cx="3339200" cy="3240976"/>
          </a:xfrm>
          <a:prstGeom prst="rect">
            <a:avLst/>
          </a:prstGeom>
          <a:noFill/>
          <a:ln>
            <a:noFill/>
          </a:ln>
        </p:spPr>
      </p:pic>
      <p:pic>
        <p:nvPicPr>
          <p:cNvPr id="192" name="Google Shape;192;p25"/>
          <p:cNvPicPr preferRelativeResize="0"/>
          <p:nvPr/>
        </p:nvPicPr>
        <p:blipFill>
          <a:blip r:embed="rId5">
            <a:alphaModFix/>
          </a:blip>
          <a:stretch>
            <a:fillRect/>
          </a:stretch>
        </p:blipFill>
        <p:spPr>
          <a:xfrm>
            <a:off x="824750" y="1469000"/>
            <a:ext cx="4142423" cy="2811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196" name="Shape 196"/>
        <p:cNvGrpSpPr/>
        <p:nvPr/>
      </p:nvGrpSpPr>
      <p:grpSpPr>
        <a:xfrm>
          <a:off x="0" y="0"/>
          <a:ext cx="0" cy="0"/>
          <a:chOff x="0" y="0"/>
          <a:chExt cx="0" cy="0"/>
        </a:xfrm>
      </p:grpSpPr>
      <p:sp>
        <p:nvSpPr>
          <p:cNvPr id="197" name="Google Shape;197;p26"/>
          <p:cNvSpPr/>
          <p:nvPr/>
        </p:nvSpPr>
        <p:spPr>
          <a:xfrm>
            <a:off x="0" y="0"/>
            <a:ext cx="9144000" cy="10773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6"/>
          <p:cNvSpPr txBox="1"/>
          <p:nvPr/>
        </p:nvSpPr>
        <p:spPr>
          <a:xfrm>
            <a:off x="0" y="0"/>
            <a:ext cx="9144000" cy="10773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rgbClr val="F1C232"/>
                </a:solidFill>
                <a:latin typeface="Proxima Nova"/>
                <a:ea typeface="Proxima Nova"/>
                <a:cs typeface="Proxima Nova"/>
                <a:sym typeface="Proxima Nova"/>
              </a:rPr>
              <a:t>Implementation</a:t>
            </a:r>
            <a:endParaRPr b="1" sz="3200">
              <a:solidFill>
                <a:srgbClr val="F1C232"/>
              </a:solidFill>
              <a:latin typeface="Proxima Nova"/>
              <a:ea typeface="Proxima Nova"/>
              <a:cs typeface="Proxima Nova"/>
              <a:sym typeface="Proxima Nova"/>
            </a:endParaRPr>
          </a:p>
          <a:p>
            <a:pPr indent="0" lvl="0" marL="0" rtl="0" algn="l">
              <a:spcBef>
                <a:spcPts val="0"/>
              </a:spcBef>
              <a:spcAft>
                <a:spcPts val="0"/>
              </a:spcAft>
              <a:buNone/>
            </a:pPr>
            <a:r>
              <a:rPr b="1" lang="en" sz="2600">
                <a:solidFill>
                  <a:schemeClr val="lt1"/>
                </a:solidFill>
                <a:latin typeface="Proxima Nova"/>
                <a:ea typeface="Proxima Nova"/>
                <a:cs typeface="Proxima Nova"/>
                <a:sym typeface="Proxima Nova"/>
              </a:rPr>
              <a:t>     </a:t>
            </a:r>
            <a:r>
              <a:rPr b="1" lang="en" sz="2600">
                <a:solidFill>
                  <a:schemeClr val="dk1"/>
                </a:solidFill>
                <a:latin typeface="Proxima Nova"/>
                <a:ea typeface="Proxima Nova"/>
                <a:cs typeface="Proxima Nova"/>
                <a:sym typeface="Proxima Nova"/>
              </a:rPr>
              <a:t>         Preprocessing</a:t>
            </a:r>
            <a:endParaRPr b="1" sz="2600">
              <a:solidFill>
                <a:schemeClr val="dk1"/>
              </a:solidFill>
              <a:latin typeface="Proxima Nova"/>
              <a:ea typeface="Proxima Nova"/>
              <a:cs typeface="Proxima Nova"/>
              <a:sym typeface="Proxima Nova"/>
            </a:endParaRPr>
          </a:p>
        </p:txBody>
      </p:sp>
      <p:pic>
        <p:nvPicPr>
          <p:cNvPr id="199" name="Google Shape;199;p26"/>
          <p:cNvPicPr preferRelativeResize="0"/>
          <p:nvPr/>
        </p:nvPicPr>
        <p:blipFill>
          <a:blip r:embed="rId3">
            <a:alphaModFix/>
          </a:blip>
          <a:stretch>
            <a:fillRect/>
          </a:stretch>
        </p:blipFill>
        <p:spPr>
          <a:xfrm>
            <a:off x="5934525" y="76138"/>
            <a:ext cx="3118650" cy="925025"/>
          </a:xfrm>
          <a:prstGeom prst="rect">
            <a:avLst/>
          </a:prstGeom>
          <a:noFill/>
          <a:ln>
            <a:noFill/>
          </a:ln>
        </p:spPr>
      </p:pic>
      <p:sp>
        <p:nvSpPr>
          <p:cNvPr id="200" name="Google Shape;200;p26"/>
          <p:cNvSpPr/>
          <p:nvPr/>
        </p:nvSpPr>
        <p:spPr>
          <a:xfrm>
            <a:off x="0" y="4671925"/>
            <a:ext cx="9144000" cy="471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6"/>
          <p:cNvSpPr txBox="1"/>
          <p:nvPr/>
        </p:nvSpPr>
        <p:spPr>
          <a:xfrm>
            <a:off x="93375" y="1155700"/>
            <a:ext cx="73152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highlight>
                <a:schemeClr val="dk1"/>
              </a:highlight>
            </a:endParaRPr>
          </a:p>
        </p:txBody>
      </p:sp>
      <p:pic>
        <p:nvPicPr>
          <p:cNvPr id="202" name="Google Shape;202;p26"/>
          <p:cNvPicPr preferRelativeResize="0"/>
          <p:nvPr/>
        </p:nvPicPr>
        <p:blipFill>
          <a:blip r:embed="rId4">
            <a:alphaModFix/>
          </a:blip>
          <a:stretch>
            <a:fillRect/>
          </a:stretch>
        </p:blipFill>
        <p:spPr>
          <a:xfrm>
            <a:off x="791150" y="1708300"/>
            <a:ext cx="3291574" cy="2811225"/>
          </a:xfrm>
          <a:prstGeom prst="rect">
            <a:avLst/>
          </a:prstGeom>
          <a:noFill/>
          <a:ln>
            <a:noFill/>
          </a:ln>
        </p:spPr>
      </p:pic>
      <p:pic>
        <p:nvPicPr>
          <p:cNvPr id="203" name="Google Shape;203;p26"/>
          <p:cNvPicPr preferRelativeResize="0"/>
          <p:nvPr/>
        </p:nvPicPr>
        <p:blipFill>
          <a:blip r:embed="rId5">
            <a:alphaModFix/>
          </a:blip>
          <a:stretch>
            <a:fillRect/>
          </a:stretch>
        </p:blipFill>
        <p:spPr>
          <a:xfrm>
            <a:off x="5058724" y="2225288"/>
            <a:ext cx="3009900" cy="1962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207" name="Shape 207"/>
        <p:cNvGrpSpPr/>
        <p:nvPr/>
      </p:nvGrpSpPr>
      <p:grpSpPr>
        <a:xfrm>
          <a:off x="0" y="0"/>
          <a:ext cx="0" cy="0"/>
          <a:chOff x="0" y="0"/>
          <a:chExt cx="0" cy="0"/>
        </a:xfrm>
      </p:grpSpPr>
      <p:sp>
        <p:nvSpPr>
          <p:cNvPr id="208" name="Google Shape;208;p27"/>
          <p:cNvSpPr/>
          <p:nvPr/>
        </p:nvSpPr>
        <p:spPr>
          <a:xfrm>
            <a:off x="0" y="0"/>
            <a:ext cx="9144000" cy="10773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7"/>
          <p:cNvSpPr txBox="1"/>
          <p:nvPr/>
        </p:nvSpPr>
        <p:spPr>
          <a:xfrm>
            <a:off x="0" y="0"/>
            <a:ext cx="9144000" cy="10773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rgbClr val="F1C232"/>
                </a:solidFill>
                <a:latin typeface="Proxima Nova"/>
                <a:ea typeface="Proxima Nova"/>
                <a:cs typeface="Proxima Nova"/>
                <a:sym typeface="Proxima Nova"/>
              </a:rPr>
              <a:t>Implementation</a:t>
            </a:r>
            <a:endParaRPr b="1" sz="3200">
              <a:solidFill>
                <a:srgbClr val="F1C232"/>
              </a:solidFill>
              <a:latin typeface="Proxima Nova"/>
              <a:ea typeface="Proxima Nova"/>
              <a:cs typeface="Proxima Nova"/>
              <a:sym typeface="Proxima Nova"/>
            </a:endParaRPr>
          </a:p>
          <a:p>
            <a:pPr indent="0" lvl="0" marL="0" rtl="0" algn="l">
              <a:spcBef>
                <a:spcPts val="0"/>
              </a:spcBef>
              <a:spcAft>
                <a:spcPts val="0"/>
              </a:spcAft>
              <a:buNone/>
            </a:pPr>
            <a:r>
              <a:rPr b="1" lang="en" sz="2600">
                <a:solidFill>
                  <a:schemeClr val="lt1"/>
                </a:solidFill>
                <a:latin typeface="Proxima Nova"/>
                <a:ea typeface="Proxima Nova"/>
                <a:cs typeface="Proxima Nova"/>
                <a:sym typeface="Proxima Nova"/>
              </a:rPr>
              <a:t>     </a:t>
            </a:r>
            <a:r>
              <a:rPr b="1" lang="en" sz="2600">
                <a:solidFill>
                  <a:schemeClr val="dk1"/>
                </a:solidFill>
                <a:latin typeface="Proxima Nova"/>
                <a:ea typeface="Proxima Nova"/>
                <a:cs typeface="Proxima Nova"/>
                <a:sym typeface="Proxima Nova"/>
              </a:rPr>
              <a:t>         Preprocessing</a:t>
            </a:r>
            <a:endParaRPr b="1" sz="2600">
              <a:solidFill>
                <a:schemeClr val="dk1"/>
              </a:solidFill>
              <a:latin typeface="Proxima Nova"/>
              <a:ea typeface="Proxima Nova"/>
              <a:cs typeface="Proxima Nova"/>
              <a:sym typeface="Proxima Nova"/>
            </a:endParaRPr>
          </a:p>
        </p:txBody>
      </p:sp>
      <p:pic>
        <p:nvPicPr>
          <p:cNvPr id="210" name="Google Shape;210;p27"/>
          <p:cNvPicPr preferRelativeResize="0"/>
          <p:nvPr/>
        </p:nvPicPr>
        <p:blipFill>
          <a:blip r:embed="rId3">
            <a:alphaModFix/>
          </a:blip>
          <a:stretch>
            <a:fillRect/>
          </a:stretch>
        </p:blipFill>
        <p:spPr>
          <a:xfrm>
            <a:off x="5934525" y="76138"/>
            <a:ext cx="3118650" cy="925025"/>
          </a:xfrm>
          <a:prstGeom prst="rect">
            <a:avLst/>
          </a:prstGeom>
          <a:noFill/>
          <a:ln>
            <a:noFill/>
          </a:ln>
        </p:spPr>
      </p:pic>
      <p:sp>
        <p:nvSpPr>
          <p:cNvPr id="211" name="Google Shape;211;p27"/>
          <p:cNvSpPr/>
          <p:nvPr/>
        </p:nvSpPr>
        <p:spPr>
          <a:xfrm>
            <a:off x="0" y="4671925"/>
            <a:ext cx="9144000" cy="471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7"/>
          <p:cNvSpPr txBox="1"/>
          <p:nvPr/>
        </p:nvSpPr>
        <p:spPr>
          <a:xfrm>
            <a:off x="93375" y="1155700"/>
            <a:ext cx="73152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highlight>
                <a:schemeClr val="dk1"/>
              </a:highlight>
            </a:endParaRPr>
          </a:p>
        </p:txBody>
      </p:sp>
      <p:pic>
        <p:nvPicPr>
          <p:cNvPr id="213" name="Google Shape;213;p27"/>
          <p:cNvPicPr preferRelativeResize="0"/>
          <p:nvPr/>
        </p:nvPicPr>
        <p:blipFill>
          <a:blip r:embed="rId4">
            <a:alphaModFix/>
          </a:blip>
          <a:stretch>
            <a:fillRect/>
          </a:stretch>
        </p:blipFill>
        <p:spPr>
          <a:xfrm>
            <a:off x="791150" y="1708300"/>
            <a:ext cx="3291574" cy="2811225"/>
          </a:xfrm>
          <a:prstGeom prst="rect">
            <a:avLst/>
          </a:prstGeom>
          <a:noFill/>
          <a:ln>
            <a:noFill/>
          </a:ln>
        </p:spPr>
      </p:pic>
      <p:pic>
        <p:nvPicPr>
          <p:cNvPr id="214" name="Google Shape;214;p27"/>
          <p:cNvPicPr preferRelativeResize="0"/>
          <p:nvPr/>
        </p:nvPicPr>
        <p:blipFill>
          <a:blip r:embed="rId5">
            <a:alphaModFix/>
          </a:blip>
          <a:stretch>
            <a:fillRect/>
          </a:stretch>
        </p:blipFill>
        <p:spPr>
          <a:xfrm>
            <a:off x="5058724" y="2225288"/>
            <a:ext cx="3009900" cy="1962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218" name="Shape 218"/>
        <p:cNvGrpSpPr/>
        <p:nvPr/>
      </p:nvGrpSpPr>
      <p:grpSpPr>
        <a:xfrm>
          <a:off x="0" y="0"/>
          <a:ext cx="0" cy="0"/>
          <a:chOff x="0" y="0"/>
          <a:chExt cx="0" cy="0"/>
        </a:xfrm>
      </p:grpSpPr>
      <p:sp>
        <p:nvSpPr>
          <p:cNvPr id="219" name="Google Shape;219;p28"/>
          <p:cNvSpPr/>
          <p:nvPr/>
        </p:nvSpPr>
        <p:spPr>
          <a:xfrm>
            <a:off x="0" y="0"/>
            <a:ext cx="9144000" cy="10773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8"/>
          <p:cNvSpPr txBox="1"/>
          <p:nvPr/>
        </p:nvSpPr>
        <p:spPr>
          <a:xfrm>
            <a:off x="0" y="0"/>
            <a:ext cx="9144000" cy="10773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rgbClr val="F1C232"/>
                </a:solidFill>
                <a:latin typeface="Proxima Nova"/>
                <a:ea typeface="Proxima Nova"/>
                <a:cs typeface="Proxima Nova"/>
                <a:sym typeface="Proxima Nova"/>
              </a:rPr>
              <a:t>Implementation</a:t>
            </a:r>
            <a:endParaRPr b="1" sz="3200">
              <a:solidFill>
                <a:srgbClr val="F1C232"/>
              </a:solidFill>
              <a:latin typeface="Proxima Nova"/>
              <a:ea typeface="Proxima Nova"/>
              <a:cs typeface="Proxima Nova"/>
              <a:sym typeface="Proxima Nova"/>
            </a:endParaRPr>
          </a:p>
          <a:p>
            <a:pPr indent="0" lvl="0" marL="0" rtl="0" algn="l">
              <a:spcBef>
                <a:spcPts val="0"/>
              </a:spcBef>
              <a:spcAft>
                <a:spcPts val="0"/>
              </a:spcAft>
              <a:buNone/>
            </a:pPr>
            <a:r>
              <a:rPr b="1" lang="en" sz="2600">
                <a:solidFill>
                  <a:schemeClr val="lt1"/>
                </a:solidFill>
                <a:latin typeface="Proxima Nova"/>
                <a:ea typeface="Proxima Nova"/>
                <a:cs typeface="Proxima Nova"/>
                <a:sym typeface="Proxima Nova"/>
              </a:rPr>
              <a:t>     </a:t>
            </a:r>
            <a:r>
              <a:rPr b="1" lang="en" sz="2600">
                <a:solidFill>
                  <a:schemeClr val="dk1"/>
                </a:solidFill>
                <a:latin typeface="Proxima Nova"/>
                <a:ea typeface="Proxima Nova"/>
                <a:cs typeface="Proxima Nova"/>
                <a:sym typeface="Proxima Nova"/>
              </a:rPr>
              <a:t>         Preprocessing</a:t>
            </a:r>
            <a:endParaRPr b="1" sz="2600">
              <a:solidFill>
                <a:schemeClr val="dk1"/>
              </a:solidFill>
              <a:latin typeface="Proxima Nova"/>
              <a:ea typeface="Proxima Nova"/>
              <a:cs typeface="Proxima Nova"/>
              <a:sym typeface="Proxima Nova"/>
            </a:endParaRPr>
          </a:p>
        </p:txBody>
      </p:sp>
      <p:pic>
        <p:nvPicPr>
          <p:cNvPr id="221" name="Google Shape;221;p28"/>
          <p:cNvPicPr preferRelativeResize="0"/>
          <p:nvPr/>
        </p:nvPicPr>
        <p:blipFill>
          <a:blip r:embed="rId3">
            <a:alphaModFix/>
          </a:blip>
          <a:stretch>
            <a:fillRect/>
          </a:stretch>
        </p:blipFill>
        <p:spPr>
          <a:xfrm>
            <a:off x="5934525" y="76138"/>
            <a:ext cx="3118650" cy="925025"/>
          </a:xfrm>
          <a:prstGeom prst="rect">
            <a:avLst/>
          </a:prstGeom>
          <a:noFill/>
          <a:ln>
            <a:noFill/>
          </a:ln>
        </p:spPr>
      </p:pic>
      <p:sp>
        <p:nvSpPr>
          <p:cNvPr id="222" name="Google Shape;222;p28"/>
          <p:cNvSpPr/>
          <p:nvPr/>
        </p:nvSpPr>
        <p:spPr>
          <a:xfrm>
            <a:off x="0" y="4671925"/>
            <a:ext cx="9144000" cy="471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8"/>
          <p:cNvSpPr txBox="1"/>
          <p:nvPr/>
        </p:nvSpPr>
        <p:spPr>
          <a:xfrm>
            <a:off x="93375" y="1155700"/>
            <a:ext cx="73152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highlight>
                <a:schemeClr val="dk1"/>
              </a:highlight>
            </a:endParaRPr>
          </a:p>
        </p:txBody>
      </p:sp>
      <p:pic>
        <p:nvPicPr>
          <p:cNvPr id="224" name="Google Shape;224;p28"/>
          <p:cNvPicPr preferRelativeResize="0"/>
          <p:nvPr/>
        </p:nvPicPr>
        <p:blipFill>
          <a:blip r:embed="rId4">
            <a:alphaModFix/>
          </a:blip>
          <a:stretch>
            <a:fillRect/>
          </a:stretch>
        </p:blipFill>
        <p:spPr>
          <a:xfrm>
            <a:off x="1160121" y="1120013"/>
            <a:ext cx="2075330" cy="3509199"/>
          </a:xfrm>
          <a:prstGeom prst="rect">
            <a:avLst/>
          </a:prstGeom>
          <a:noFill/>
          <a:ln>
            <a:noFill/>
          </a:ln>
        </p:spPr>
      </p:pic>
      <p:pic>
        <p:nvPicPr>
          <p:cNvPr id="225" name="Google Shape;225;p28"/>
          <p:cNvPicPr preferRelativeResize="0"/>
          <p:nvPr/>
        </p:nvPicPr>
        <p:blipFill>
          <a:blip r:embed="rId5">
            <a:alphaModFix/>
          </a:blip>
          <a:stretch>
            <a:fillRect/>
          </a:stretch>
        </p:blipFill>
        <p:spPr>
          <a:xfrm>
            <a:off x="4791376" y="1888775"/>
            <a:ext cx="3314700" cy="1971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9" name="Shape 229"/>
        <p:cNvGrpSpPr/>
        <p:nvPr/>
      </p:nvGrpSpPr>
      <p:grpSpPr>
        <a:xfrm>
          <a:off x="0" y="0"/>
          <a:ext cx="0" cy="0"/>
          <a:chOff x="0" y="0"/>
          <a:chExt cx="0" cy="0"/>
        </a:xfrm>
      </p:grpSpPr>
      <p:sp>
        <p:nvSpPr>
          <p:cNvPr id="230" name="Google Shape;230;p29"/>
          <p:cNvSpPr/>
          <p:nvPr/>
        </p:nvSpPr>
        <p:spPr>
          <a:xfrm>
            <a:off x="0" y="0"/>
            <a:ext cx="9144000" cy="10773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9"/>
          <p:cNvSpPr txBox="1"/>
          <p:nvPr/>
        </p:nvSpPr>
        <p:spPr>
          <a:xfrm>
            <a:off x="0" y="0"/>
            <a:ext cx="9144000" cy="10773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rgbClr val="F1C232"/>
                </a:solidFill>
                <a:latin typeface="Proxima Nova"/>
                <a:ea typeface="Proxima Nova"/>
                <a:cs typeface="Proxima Nova"/>
                <a:sym typeface="Proxima Nova"/>
              </a:rPr>
              <a:t>Implementation</a:t>
            </a:r>
            <a:endParaRPr b="1" sz="3200">
              <a:solidFill>
                <a:srgbClr val="F1C232"/>
              </a:solidFill>
              <a:latin typeface="Proxima Nova"/>
              <a:ea typeface="Proxima Nova"/>
              <a:cs typeface="Proxima Nova"/>
              <a:sym typeface="Proxima Nova"/>
            </a:endParaRPr>
          </a:p>
          <a:p>
            <a:pPr indent="0" lvl="0" marL="0" rtl="0" algn="l">
              <a:spcBef>
                <a:spcPts val="0"/>
              </a:spcBef>
              <a:spcAft>
                <a:spcPts val="0"/>
              </a:spcAft>
              <a:buNone/>
            </a:pPr>
            <a:r>
              <a:rPr b="1" lang="en" sz="2600">
                <a:solidFill>
                  <a:schemeClr val="lt1"/>
                </a:solidFill>
                <a:latin typeface="Proxima Nova"/>
                <a:ea typeface="Proxima Nova"/>
                <a:cs typeface="Proxima Nova"/>
                <a:sym typeface="Proxima Nova"/>
              </a:rPr>
              <a:t>     </a:t>
            </a:r>
            <a:r>
              <a:rPr b="1" lang="en" sz="2600">
                <a:solidFill>
                  <a:schemeClr val="dk1"/>
                </a:solidFill>
                <a:latin typeface="Proxima Nova"/>
                <a:ea typeface="Proxima Nova"/>
                <a:cs typeface="Proxima Nova"/>
                <a:sym typeface="Proxima Nova"/>
              </a:rPr>
              <a:t>         Preprocessing</a:t>
            </a:r>
            <a:endParaRPr b="1" sz="2600">
              <a:solidFill>
                <a:schemeClr val="dk1"/>
              </a:solidFill>
              <a:latin typeface="Proxima Nova"/>
              <a:ea typeface="Proxima Nova"/>
              <a:cs typeface="Proxima Nova"/>
              <a:sym typeface="Proxima Nova"/>
            </a:endParaRPr>
          </a:p>
        </p:txBody>
      </p:sp>
      <p:pic>
        <p:nvPicPr>
          <p:cNvPr id="232" name="Google Shape;232;p29"/>
          <p:cNvPicPr preferRelativeResize="0"/>
          <p:nvPr/>
        </p:nvPicPr>
        <p:blipFill>
          <a:blip r:embed="rId3">
            <a:alphaModFix/>
          </a:blip>
          <a:stretch>
            <a:fillRect/>
          </a:stretch>
        </p:blipFill>
        <p:spPr>
          <a:xfrm>
            <a:off x="5934525" y="76138"/>
            <a:ext cx="3118650" cy="925025"/>
          </a:xfrm>
          <a:prstGeom prst="rect">
            <a:avLst/>
          </a:prstGeom>
          <a:noFill/>
          <a:ln>
            <a:noFill/>
          </a:ln>
        </p:spPr>
      </p:pic>
      <p:sp>
        <p:nvSpPr>
          <p:cNvPr id="233" name="Google Shape;233;p29"/>
          <p:cNvSpPr/>
          <p:nvPr/>
        </p:nvSpPr>
        <p:spPr>
          <a:xfrm>
            <a:off x="0" y="4671925"/>
            <a:ext cx="9144000" cy="471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9"/>
          <p:cNvSpPr txBox="1"/>
          <p:nvPr/>
        </p:nvSpPr>
        <p:spPr>
          <a:xfrm>
            <a:off x="127000" y="1155700"/>
            <a:ext cx="7315200" cy="358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Domestic Declarations Log</a:t>
            </a:r>
            <a:endParaRPr>
              <a:highlight>
                <a:schemeClr val="dk1"/>
              </a:highlight>
            </a:endParaRPr>
          </a:p>
          <a:p>
            <a:pPr indent="-317500" lvl="0" marL="457200" rtl="0" algn="l">
              <a:lnSpc>
                <a:spcPct val="150000"/>
              </a:lnSpc>
              <a:spcBef>
                <a:spcPts val="0"/>
              </a:spcBef>
              <a:spcAft>
                <a:spcPts val="0"/>
              </a:spcAft>
              <a:buSzPts val="1400"/>
              <a:buChar char="●"/>
            </a:pPr>
            <a:r>
              <a:rPr lang="en">
                <a:highlight>
                  <a:schemeClr val="dk1"/>
                </a:highlight>
              </a:rPr>
              <a:t>No Null or </a:t>
            </a:r>
            <a:r>
              <a:rPr lang="en">
                <a:highlight>
                  <a:schemeClr val="dk1"/>
                </a:highlight>
              </a:rPr>
              <a:t>Anomalous</a:t>
            </a:r>
            <a:r>
              <a:rPr lang="en">
                <a:highlight>
                  <a:schemeClr val="dk1"/>
                </a:highlight>
              </a:rPr>
              <a:t> Data</a:t>
            </a:r>
            <a:endParaRPr>
              <a:highlight>
                <a:schemeClr val="dk1"/>
              </a:highlight>
            </a:endParaRPr>
          </a:p>
          <a:p>
            <a:pPr indent="-317500" lvl="0" marL="457200" rtl="0" algn="l">
              <a:lnSpc>
                <a:spcPct val="150000"/>
              </a:lnSpc>
              <a:spcBef>
                <a:spcPts val="0"/>
              </a:spcBef>
              <a:spcAft>
                <a:spcPts val="0"/>
              </a:spcAft>
              <a:buSzPts val="1400"/>
              <a:buChar char="●"/>
            </a:pPr>
            <a:r>
              <a:rPr lang="en">
                <a:highlight>
                  <a:schemeClr val="dk1"/>
                </a:highlight>
              </a:rPr>
              <a:t>Some entries attributes had ‘SYSTEM’, ‘STAFF MEMBER’, ‘UNKNOWN’, or ‘MISSING’ as their value. </a:t>
            </a:r>
            <a:endParaRPr>
              <a:highlight>
                <a:schemeClr val="dk1"/>
              </a:highlight>
            </a:endParaRPr>
          </a:p>
          <a:p>
            <a:pPr indent="-317500" lvl="1" marL="914400" rtl="0" algn="l">
              <a:lnSpc>
                <a:spcPct val="150000"/>
              </a:lnSpc>
              <a:spcBef>
                <a:spcPts val="0"/>
              </a:spcBef>
              <a:spcAft>
                <a:spcPts val="0"/>
              </a:spcAft>
              <a:buSzPts val="1400"/>
              <a:buChar char="○"/>
            </a:pPr>
            <a:r>
              <a:rPr lang="en">
                <a:highlight>
                  <a:schemeClr val="dk1"/>
                </a:highlight>
              </a:rPr>
              <a:t>Solution: removed entries with ‘MISSING’ or ‘UNKNOWN’</a:t>
            </a:r>
            <a:endParaRPr>
              <a:highlight>
                <a:schemeClr val="dk1"/>
              </a:highlight>
            </a:endParaRPr>
          </a:p>
          <a:p>
            <a:pPr indent="-317500" lvl="2" marL="1371600" rtl="0" algn="l">
              <a:lnSpc>
                <a:spcPct val="150000"/>
              </a:lnSpc>
              <a:spcBef>
                <a:spcPts val="0"/>
              </a:spcBef>
              <a:spcAft>
                <a:spcPts val="0"/>
              </a:spcAft>
              <a:buSzPts val="1400"/>
              <a:buChar char="■"/>
            </a:pPr>
            <a:r>
              <a:rPr lang="en">
                <a:highlight>
                  <a:schemeClr val="dk1"/>
                </a:highlight>
              </a:rPr>
              <a:t>Removing entries with </a:t>
            </a:r>
            <a:r>
              <a:rPr lang="en">
                <a:highlight>
                  <a:schemeClr val="dk1"/>
                </a:highlight>
              </a:rPr>
              <a:t>vague</a:t>
            </a:r>
            <a:r>
              <a:rPr lang="en">
                <a:highlight>
                  <a:schemeClr val="dk1"/>
                </a:highlight>
              </a:rPr>
              <a:t> values like this may have </a:t>
            </a:r>
            <a:r>
              <a:rPr lang="en">
                <a:highlight>
                  <a:schemeClr val="dk1"/>
                </a:highlight>
              </a:rPr>
              <a:t>unintended</a:t>
            </a:r>
            <a:r>
              <a:rPr lang="en">
                <a:highlight>
                  <a:schemeClr val="dk1"/>
                </a:highlight>
              </a:rPr>
              <a:t> consequences.</a:t>
            </a:r>
            <a:endParaRPr>
              <a:highlight>
                <a:schemeClr val="dk1"/>
              </a:highlight>
            </a:endParaRPr>
          </a:p>
          <a:p>
            <a:pPr indent="-317500" lvl="2" marL="1371600" rtl="0" algn="l">
              <a:lnSpc>
                <a:spcPct val="150000"/>
              </a:lnSpc>
              <a:spcBef>
                <a:spcPts val="0"/>
              </a:spcBef>
              <a:spcAft>
                <a:spcPts val="0"/>
              </a:spcAft>
              <a:buSzPts val="1400"/>
              <a:buChar char="■"/>
            </a:pPr>
            <a:r>
              <a:rPr lang="en">
                <a:highlight>
                  <a:schemeClr val="dk1"/>
                </a:highlight>
              </a:rPr>
              <a:t>Sometimes </a:t>
            </a:r>
            <a:r>
              <a:rPr lang="en">
                <a:highlight>
                  <a:schemeClr val="dk1"/>
                </a:highlight>
              </a:rPr>
              <a:t>it's</a:t>
            </a:r>
            <a:r>
              <a:rPr lang="en">
                <a:highlight>
                  <a:schemeClr val="dk1"/>
                </a:highlight>
              </a:rPr>
              <a:t> not important to know who executed an activity for a case, the only thing that matters is if it was done. </a:t>
            </a:r>
            <a:endParaRPr>
              <a:highlight>
                <a:schemeClr val="dk1"/>
              </a:highlight>
            </a:endParaRPr>
          </a:p>
          <a:p>
            <a:pPr indent="-317500" lvl="3" marL="1828800" rtl="0" algn="l">
              <a:lnSpc>
                <a:spcPct val="150000"/>
              </a:lnSpc>
              <a:spcBef>
                <a:spcPts val="0"/>
              </a:spcBef>
              <a:spcAft>
                <a:spcPts val="0"/>
              </a:spcAft>
              <a:buSzPts val="1400"/>
              <a:buChar char="●"/>
            </a:pPr>
            <a:r>
              <a:rPr lang="en">
                <a:highlight>
                  <a:schemeClr val="dk1"/>
                </a:highlight>
              </a:rPr>
              <a:t>Payment handled, Reminder Sent, Etc</a:t>
            </a:r>
            <a:endParaRPr>
              <a:highlight>
                <a:schemeClr val="dk1"/>
              </a:highlight>
            </a:endParaRPr>
          </a:p>
          <a:p>
            <a:pPr indent="0" lvl="0" marL="457200" rtl="0" algn="l">
              <a:lnSpc>
                <a:spcPct val="150000"/>
              </a:lnSpc>
              <a:spcBef>
                <a:spcPts val="0"/>
              </a:spcBef>
              <a:spcAft>
                <a:spcPts val="0"/>
              </a:spcAft>
              <a:buNone/>
            </a:pPr>
            <a:r>
              <a:t/>
            </a:r>
            <a:endParaRPr>
              <a:highlight>
                <a:schemeClr val="dk1"/>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8" name="Shape 238"/>
        <p:cNvGrpSpPr/>
        <p:nvPr/>
      </p:nvGrpSpPr>
      <p:grpSpPr>
        <a:xfrm>
          <a:off x="0" y="0"/>
          <a:ext cx="0" cy="0"/>
          <a:chOff x="0" y="0"/>
          <a:chExt cx="0" cy="0"/>
        </a:xfrm>
      </p:grpSpPr>
      <p:sp>
        <p:nvSpPr>
          <p:cNvPr id="239" name="Google Shape;239;p30"/>
          <p:cNvSpPr/>
          <p:nvPr/>
        </p:nvSpPr>
        <p:spPr>
          <a:xfrm>
            <a:off x="0" y="0"/>
            <a:ext cx="9144000" cy="10773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0"/>
          <p:cNvSpPr txBox="1"/>
          <p:nvPr/>
        </p:nvSpPr>
        <p:spPr>
          <a:xfrm>
            <a:off x="0" y="0"/>
            <a:ext cx="9144000" cy="10773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rgbClr val="F1C232"/>
                </a:solidFill>
                <a:latin typeface="Proxima Nova"/>
                <a:ea typeface="Proxima Nova"/>
                <a:cs typeface="Proxima Nova"/>
                <a:sym typeface="Proxima Nova"/>
              </a:rPr>
              <a:t>Implementation</a:t>
            </a:r>
            <a:endParaRPr b="1" sz="3200">
              <a:solidFill>
                <a:srgbClr val="F1C232"/>
              </a:solidFill>
              <a:latin typeface="Proxima Nova"/>
              <a:ea typeface="Proxima Nova"/>
              <a:cs typeface="Proxima Nova"/>
              <a:sym typeface="Proxima Nova"/>
            </a:endParaRPr>
          </a:p>
          <a:p>
            <a:pPr indent="0" lvl="0" marL="0" rtl="0" algn="l">
              <a:spcBef>
                <a:spcPts val="0"/>
              </a:spcBef>
              <a:spcAft>
                <a:spcPts val="0"/>
              </a:spcAft>
              <a:buNone/>
            </a:pPr>
            <a:r>
              <a:rPr b="1" lang="en" sz="2600">
                <a:solidFill>
                  <a:schemeClr val="lt1"/>
                </a:solidFill>
                <a:latin typeface="Proxima Nova"/>
                <a:ea typeface="Proxima Nova"/>
                <a:cs typeface="Proxima Nova"/>
                <a:sym typeface="Proxima Nova"/>
              </a:rPr>
              <a:t>     </a:t>
            </a:r>
            <a:r>
              <a:rPr b="1" lang="en" sz="2600">
                <a:solidFill>
                  <a:schemeClr val="dk1"/>
                </a:solidFill>
                <a:latin typeface="Proxima Nova"/>
                <a:ea typeface="Proxima Nova"/>
                <a:cs typeface="Proxima Nova"/>
                <a:sym typeface="Proxima Nova"/>
              </a:rPr>
              <a:t>         Preprocessing</a:t>
            </a:r>
            <a:endParaRPr b="1" sz="2600">
              <a:solidFill>
                <a:schemeClr val="dk1"/>
              </a:solidFill>
              <a:latin typeface="Proxima Nova"/>
              <a:ea typeface="Proxima Nova"/>
              <a:cs typeface="Proxima Nova"/>
              <a:sym typeface="Proxima Nova"/>
            </a:endParaRPr>
          </a:p>
        </p:txBody>
      </p:sp>
      <p:pic>
        <p:nvPicPr>
          <p:cNvPr id="241" name="Google Shape;241;p30"/>
          <p:cNvPicPr preferRelativeResize="0"/>
          <p:nvPr/>
        </p:nvPicPr>
        <p:blipFill>
          <a:blip r:embed="rId3">
            <a:alphaModFix/>
          </a:blip>
          <a:stretch>
            <a:fillRect/>
          </a:stretch>
        </p:blipFill>
        <p:spPr>
          <a:xfrm>
            <a:off x="5934525" y="76138"/>
            <a:ext cx="3118650" cy="925025"/>
          </a:xfrm>
          <a:prstGeom prst="rect">
            <a:avLst/>
          </a:prstGeom>
          <a:noFill/>
          <a:ln>
            <a:noFill/>
          </a:ln>
        </p:spPr>
      </p:pic>
      <p:sp>
        <p:nvSpPr>
          <p:cNvPr id="242" name="Google Shape;242;p30"/>
          <p:cNvSpPr/>
          <p:nvPr/>
        </p:nvSpPr>
        <p:spPr>
          <a:xfrm>
            <a:off x="0" y="4671925"/>
            <a:ext cx="9144000" cy="471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0"/>
          <p:cNvSpPr txBox="1"/>
          <p:nvPr/>
        </p:nvSpPr>
        <p:spPr>
          <a:xfrm>
            <a:off x="127000" y="1155700"/>
            <a:ext cx="7315200" cy="358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International Declarations Log</a:t>
            </a:r>
            <a:endParaRPr>
              <a:highlight>
                <a:schemeClr val="dk1"/>
              </a:highlight>
            </a:endParaRPr>
          </a:p>
          <a:p>
            <a:pPr indent="-317500" lvl="0" marL="457200" rtl="0" algn="l">
              <a:lnSpc>
                <a:spcPct val="150000"/>
              </a:lnSpc>
              <a:spcBef>
                <a:spcPts val="0"/>
              </a:spcBef>
              <a:spcAft>
                <a:spcPts val="0"/>
              </a:spcAft>
              <a:buSzPts val="1400"/>
              <a:buChar char="●"/>
            </a:pPr>
            <a:r>
              <a:rPr lang="en">
                <a:highlight>
                  <a:schemeClr val="dk1"/>
                </a:highlight>
              </a:rPr>
              <a:t>Similar to Domestic Log Declaration’s Data Cleaning</a:t>
            </a:r>
            <a:endParaRPr>
              <a:highlight>
                <a:schemeClr val="dk1"/>
              </a:highlight>
            </a:endParaRPr>
          </a:p>
          <a:p>
            <a:pPr indent="-317500" lvl="0" marL="457200" rtl="0" algn="l">
              <a:lnSpc>
                <a:spcPct val="150000"/>
              </a:lnSpc>
              <a:spcBef>
                <a:spcPts val="0"/>
              </a:spcBef>
              <a:spcAft>
                <a:spcPts val="0"/>
              </a:spcAft>
              <a:buSzPts val="1400"/>
              <a:buChar char="●"/>
            </a:pPr>
            <a:r>
              <a:rPr lang="en">
                <a:highlight>
                  <a:schemeClr val="dk1"/>
                </a:highlight>
              </a:rPr>
              <a:t>Duplicate Data</a:t>
            </a:r>
            <a:endParaRPr>
              <a:highlight>
                <a:schemeClr val="dk1"/>
              </a:highlight>
            </a:endParaRPr>
          </a:p>
          <a:p>
            <a:pPr indent="-317500" lvl="1" marL="914400" rtl="0" algn="l">
              <a:lnSpc>
                <a:spcPct val="150000"/>
              </a:lnSpc>
              <a:spcBef>
                <a:spcPts val="0"/>
              </a:spcBef>
              <a:spcAft>
                <a:spcPts val="0"/>
              </a:spcAft>
              <a:buSzPts val="1400"/>
              <a:buChar char="○"/>
            </a:pPr>
            <a:r>
              <a:rPr lang="en">
                <a:highlight>
                  <a:schemeClr val="dk1"/>
                </a:highlight>
              </a:rPr>
              <a:t>Solution: Merged Attributes</a:t>
            </a:r>
            <a:endParaRPr>
              <a:highlight>
                <a:schemeClr val="dk1"/>
              </a:highlight>
            </a:endParaRPr>
          </a:p>
          <a:p>
            <a:pPr indent="-317500" lvl="0" marL="457200" rtl="0" algn="l">
              <a:lnSpc>
                <a:spcPct val="150000"/>
              </a:lnSpc>
              <a:spcBef>
                <a:spcPts val="0"/>
              </a:spcBef>
              <a:spcAft>
                <a:spcPts val="0"/>
              </a:spcAft>
              <a:buSzPts val="1400"/>
              <a:buChar char="●"/>
            </a:pPr>
            <a:r>
              <a:rPr lang="en">
                <a:highlight>
                  <a:schemeClr val="dk1"/>
                </a:highlight>
              </a:rPr>
              <a:t>Irrelevant Data</a:t>
            </a:r>
            <a:endParaRPr>
              <a:highlight>
                <a:schemeClr val="dk1"/>
              </a:highlight>
            </a:endParaRPr>
          </a:p>
          <a:p>
            <a:pPr indent="-317500" lvl="1" marL="914400" rtl="0" algn="l">
              <a:lnSpc>
                <a:spcPct val="150000"/>
              </a:lnSpc>
              <a:spcBef>
                <a:spcPts val="0"/>
              </a:spcBef>
              <a:spcAft>
                <a:spcPts val="0"/>
              </a:spcAft>
              <a:buSzPts val="1400"/>
              <a:buChar char="○"/>
            </a:pPr>
            <a:r>
              <a:rPr lang="en">
                <a:highlight>
                  <a:schemeClr val="dk1"/>
                </a:highlight>
              </a:rPr>
              <a:t>Solution: Dropped</a:t>
            </a:r>
            <a:endParaRPr>
              <a:highlight>
                <a:schemeClr val="dk1"/>
              </a:highlight>
            </a:endParaRPr>
          </a:p>
          <a:p>
            <a:pPr indent="-317500" lvl="2" marL="1371600" rtl="0" algn="l">
              <a:lnSpc>
                <a:spcPct val="150000"/>
              </a:lnSpc>
              <a:spcBef>
                <a:spcPts val="0"/>
              </a:spcBef>
              <a:spcAft>
                <a:spcPts val="0"/>
              </a:spcAft>
              <a:buSzPts val="1400"/>
              <a:buChar char="■"/>
            </a:pPr>
            <a:r>
              <a:rPr lang="en">
                <a:highlight>
                  <a:schemeClr val="dk1"/>
                </a:highlight>
              </a:rPr>
              <a:t>International Declaration process interjects with a Permit Process</a:t>
            </a:r>
            <a:endParaRPr>
              <a:highlight>
                <a:schemeClr val="dk1"/>
              </a:highlight>
            </a:endParaRPr>
          </a:p>
          <a:p>
            <a:pPr indent="-317500" lvl="3" marL="1828800" rtl="0" algn="l">
              <a:lnSpc>
                <a:spcPct val="150000"/>
              </a:lnSpc>
              <a:spcBef>
                <a:spcPts val="0"/>
              </a:spcBef>
              <a:spcAft>
                <a:spcPts val="0"/>
              </a:spcAft>
              <a:buSzPts val="1400"/>
              <a:buChar char="●"/>
            </a:pPr>
            <a:r>
              <a:rPr lang="en">
                <a:highlight>
                  <a:schemeClr val="dk1"/>
                </a:highlight>
              </a:rPr>
              <a:t>For international trips, permission is needed from a supervisor first by submitting filing a travel-permit which should be approved </a:t>
            </a:r>
            <a:r>
              <a:rPr b="1" lang="en">
                <a:highlight>
                  <a:schemeClr val="dk1"/>
                </a:highlight>
              </a:rPr>
              <a:t>BEFORE</a:t>
            </a:r>
            <a:r>
              <a:rPr lang="en">
                <a:highlight>
                  <a:schemeClr val="dk1"/>
                </a:highlight>
              </a:rPr>
              <a:t> making any arrangements.</a:t>
            </a:r>
            <a:endParaRPr>
              <a:highlight>
                <a:schemeClr val="dk1"/>
              </a:highlight>
            </a:endParaRPr>
          </a:p>
          <a:p>
            <a:pPr indent="0" lvl="0" marL="457200" rtl="0" algn="l">
              <a:lnSpc>
                <a:spcPct val="150000"/>
              </a:lnSpc>
              <a:spcBef>
                <a:spcPts val="0"/>
              </a:spcBef>
              <a:spcAft>
                <a:spcPts val="0"/>
              </a:spcAft>
              <a:buNone/>
            </a:pPr>
            <a:r>
              <a:t/>
            </a:r>
            <a:endParaRPr>
              <a:highlight>
                <a:schemeClr val="dk1"/>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247" name="Shape 247"/>
        <p:cNvGrpSpPr/>
        <p:nvPr/>
      </p:nvGrpSpPr>
      <p:grpSpPr>
        <a:xfrm>
          <a:off x="0" y="0"/>
          <a:ext cx="0" cy="0"/>
          <a:chOff x="0" y="0"/>
          <a:chExt cx="0" cy="0"/>
        </a:xfrm>
      </p:grpSpPr>
      <p:sp>
        <p:nvSpPr>
          <p:cNvPr id="248" name="Google Shape;248;p31"/>
          <p:cNvSpPr/>
          <p:nvPr/>
        </p:nvSpPr>
        <p:spPr>
          <a:xfrm>
            <a:off x="0" y="0"/>
            <a:ext cx="9144000" cy="10773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1"/>
          <p:cNvSpPr txBox="1"/>
          <p:nvPr/>
        </p:nvSpPr>
        <p:spPr>
          <a:xfrm>
            <a:off x="0" y="0"/>
            <a:ext cx="9144000" cy="10773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rgbClr val="F1C232"/>
                </a:solidFill>
                <a:latin typeface="Proxima Nova"/>
                <a:ea typeface="Proxima Nova"/>
                <a:cs typeface="Proxima Nova"/>
                <a:sym typeface="Proxima Nova"/>
              </a:rPr>
              <a:t>Implementation</a:t>
            </a:r>
            <a:endParaRPr b="1" sz="3200">
              <a:solidFill>
                <a:srgbClr val="F1C232"/>
              </a:solidFill>
              <a:latin typeface="Proxima Nova"/>
              <a:ea typeface="Proxima Nova"/>
              <a:cs typeface="Proxima Nova"/>
              <a:sym typeface="Proxima Nova"/>
            </a:endParaRPr>
          </a:p>
          <a:p>
            <a:pPr indent="0" lvl="0" marL="0" rtl="0" algn="l">
              <a:spcBef>
                <a:spcPts val="0"/>
              </a:spcBef>
              <a:spcAft>
                <a:spcPts val="0"/>
              </a:spcAft>
              <a:buNone/>
            </a:pPr>
            <a:r>
              <a:rPr b="1" lang="en" sz="2600">
                <a:solidFill>
                  <a:schemeClr val="lt1"/>
                </a:solidFill>
                <a:latin typeface="Proxima Nova"/>
                <a:ea typeface="Proxima Nova"/>
                <a:cs typeface="Proxima Nova"/>
                <a:sym typeface="Proxima Nova"/>
              </a:rPr>
              <a:t>     </a:t>
            </a:r>
            <a:r>
              <a:rPr b="1" lang="en" sz="2600">
                <a:solidFill>
                  <a:schemeClr val="dk1"/>
                </a:solidFill>
                <a:latin typeface="Proxima Nova"/>
                <a:ea typeface="Proxima Nova"/>
                <a:cs typeface="Proxima Nova"/>
                <a:sym typeface="Proxima Nova"/>
              </a:rPr>
              <a:t>         Preprocessing</a:t>
            </a:r>
            <a:endParaRPr b="1" sz="2600">
              <a:solidFill>
                <a:schemeClr val="dk1"/>
              </a:solidFill>
              <a:latin typeface="Proxima Nova"/>
              <a:ea typeface="Proxima Nova"/>
              <a:cs typeface="Proxima Nova"/>
              <a:sym typeface="Proxima Nova"/>
            </a:endParaRPr>
          </a:p>
        </p:txBody>
      </p:sp>
      <p:pic>
        <p:nvPicPr>
          <p:cNvPr id="250" name="Google Shape;250;p31"/>
          <p:cNvPicPr preferRelativeResize="0"/>
          <p:nvPr/>
        </p:nvPicPr>
        <p:blipFill>
          <a:blip r:embed="rId3">
            <a:alphaModFix/>
          </a:blip>
          <a:stretch>
            <a:fillRect/>
          </a:stretch>
        </p:blipFill>
        <p:spPr>
          <a:xfrm>
            <a:off x="5934525" y="76138"/>
            <a:ext cx="3118650" cy="925025"/>
          </a:xfrm>
          <a:prstGeom prst="rect">
            <a:avLst/>
          </a:prstGeom>
          <a:noFill/>
          <a:ln>
            <a:noFill/>
          </a:ln>
        </p:spPr>
      </p:pic>
      <p:sp>
        <p:nvSpPr>
          <p:cNvPr id="251" name="Google Shape;251;p31"/>
          <p:cNvSpPr/>
          <p:nvPr/>
        </p:nvSpPr>
        <p:spPr>
          <a:xfrm>
            <a:off x="0" y="4671925"/>
            <a:ext cx="9144000" cy="471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1"/>
          <p:cNvSpPr txBox="1"/>
          <p:nvPr/>
        </p:nvSpPr>
        <p:spPr>
          <a:xfrm>
            <a:off x="127000" y="1155700"/>
            <a:ext cx="7315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chemeClr val="dk1"/>
              </a:highlight>
            </a:endParaRPr>
          </a:p>
          <a:p>
            <a:pPr indent="0" lvl="0" marL="457200" rtl="0" algn="l">
              <a:lnSpc>
                <a:spcPct val="150000"/>
              </a:lnSpc>
              <a:spcBef>
                <a:spcPts val="0"/>
              </a:spcBef>
              <a:spcAft>
                <a:spcPts val="0"/>
              </a:spcAft>
              <a:buNone/>
            </a:pPr>
            <a:r>
              <a:t/>
            </a:r>
            <a:endParaRPr>
              <a:highlight>
                <a:schemeClr val="dk1"/>
              </a:highlight>
            </a:endParaRPr>
          </a:p>
        </p:txBody>
      </p:sp>
      <p:pic>
        <p:nvPicPr>
          <p:cNvPr id="253" name="Google Shape;253;p31"/>
          <p:cNvPicPr preferRelativeResize="0"/>
          <p:nvPr/>
        </p:nvPicPr>
        <p:blipFill>
          <a:blip r:embed="rId4">
            <a:alphaModFix/>
          </a:blip>
          <a:stretch>
            <a:fillRect/>
          </a:stretch>
        </p:blipFill>
        <p:spPr>
          <a:xfrm>
            <a:off x="152400" y="1645225"/>
            <a:ext cx="4041499" cy="2874300"/>
          </a:xfrm>
          <a:prstGeom prst="rect">
            <a:avLst/>
          </a:prstGeom>
          <a:noFill/>
          <a:ln>
            <a:noFill/>
          </a:ln>
        </p:spPr>
      </p:pic>
      <p:pic>
        <p:nvPicPr>
          <p:cNvPr id="254" name="Google Shape;254;p31"/>
          <p:cNvPicPr preferRelativeResize="0"/>
          <p:nvPr/>
        </p:nvPicPr>
        <p:blipFill>
          <a:blip r:embed="rId5">
            <a:alphaModFix/>
          </a:blip>
          <a:stretch>
            <a:fillRect/>
          </a:stretch>
        </p:blipFill>
        <p:spPr>
          <a:xfrm>
            <a:off x="4648875" y="1738962"/>
            <a:ext cx="3839400" cy="2686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7" name="Shape 67"/>
        <p:cNvGrpSpPr/>
        <p:nvPr/>
      </p:nvGrpSpPr>
      <p:grpSpPr>
        <a:xfrm>
          <a:off x="0" y="0"/>
          <a:ext cx="0" cy="0"/>
          <a:chOff x="0" y="0"/>
          <a:chExt cx="0" cy="0"/>
        </a:xfrm>
      </p:grpSpPr>
      <p:sp>
        <p:nvSpPr>
          <p:cNvPr id="68" name="Google Shape;68;p14"/>
          <p:cNvSpPr/>
          <p:nvPr/>
        </p:nvSpPr>
        <p:spPr>
          <a:xfrm>
            <a:off x="0" y="0"/>
            <a:ext cx="9144000" cy="10773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txBox="1"/>
          <p:nvPr/>
        </p:nvSpPr>
        <p:spPr>
          <a:xfrm>
            <a:off x="0" y="0"/>
            <a:ext cx="9144000" cy="10773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rgbClr val="F1C232"/>
                </a:solidFill>
                <a:latin typeface="Proxima Nova"/>
                <a:ea typeface="Proxima Nova"/>
                <a:cs typeface="Proxima Nova"/>
                <a:sym typeface="Proxima Nova"/>
              </a:rPr>
              <a:t>Ferret Miner:</a:t>
            </a:r>
            <a:endParaRPr b="1" sz="3200">
              <a:solidFill>
                <a:srgbClr val="F1C232"/>
              </a:solidFill>
              <a:latin typeface="Proxima Nova"/>
              <a:ea typeface="Proxima Nova"/>
              <a:cs typeface="Proxima Nova"/>
              <a:sym typeface="Proxima Nova"/>
            </a:endParaRPr>
          </a:p>
          <a:p>
            <a:pPr indent="0" lvl="0" marL="0" rtl="0" algn="l">
              <a:spcBef>
                <a:spcPts val="0"/>
              </a:spcBef>
              <a:spcAft>
                <a:spcPts val="0"/>
              </a:spcAft>
              <a:buNone/>
            </a:pPr>
            <a:r>
              <a:rPr b="1" lang="en" sz="2600">
                <a:solidFill>
                  <a:schemeClr val="lt1"/>
                </a:solidFill>
                <a:latin typeface="Proxima Nova"/>
                <a:ea typeface="Proxima Nova"/>
                <a:cs typeface="Proxima Nova"/>
                <a:sym typeface="Proxima Nova"/>
              </a:rPr>
              <a:t>     </a:t>
            </a:r>
            <a:r>
              <a:rPr b="1" lang="en" sz="2600">
                <a:solidFill>
                  <a:schemeClr val="dk1"/>
                </a:solidFill>
                <a:latin typeface="Proxima Nova"/>
                <a:ea typeface="Proxima Nova"/>
                <a:cs typeface="Proxima Nova"/>
                <a:sym typeface="Proxima Nova"/>
              </a:rPr>
              <a:t>         A Process Mining Case Study</a:t>
            </a:r>
            <a:endParaRPr b="1" sz="2600">
              <a:solidFill>
                <a:schemeClr val="dk1"/>
              </a:solidFill>
              <a:latin typeface="Proxima Nova"/>
              <a:ea typeface="Proxima Nova"/>
              <a:cs typeface="Proxima Nova"/>
              <a:sym typeface="Proxima Nova"/>
            </a:endParaRPr>
          </a:p>
        </p:txBody>
      </p:sp>
      <p:pic>
        <p:nvPicPr>
          <p:cNvPr id="70" name="Google Shape;70;p14"/>
          <p:cNvPicPr preferRelativeResize="0"/>
          <p:nvPr/>
        </p:nvPicPr>
        <p:blipFill>
          <a:blip r:embed="rId3">
            <a:alphaModFix/>
          </a:blip>
          <a:stretch>
            <a:fillRect/>
          </a:stretch>
        </p:blipFill>
        <p:spPr>
          <a:xfrm>
            <a:off x="5934525" y="76138"/>
            <a:ext cx="3118650" cy="925025"/>
          </a:xfrm>
          <a:prstGeom prst="rect">
            <a:avLst/>
          </a:prstGeom>
          <a:noFill/>
          <a:ln>
            <a:noFill/>
          </a:ln>
        </p:spPr>
      </p:pic>
      <p:sp>
        <p:nvSpPr>
          <p:cNvPr id="71" name="Google Shape;71;p14"/>
          <p:cNvSpPr/>
          <p:nvPr/>
        </p:nvSpPr>
        <p:spPr>
          <a:xfrm>
            <a:off x="0" y="4671925"/>
            <a:ext cx="9144000" cy="471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 name="Google Shape;72;p14"/>
          <p:cNvPicPr preferRelativeResize="0"/>
          <p:nvPr/>
        </p:nvPicPr>
        <p:blipFill>
          <a:blip r:embed="rId4">
            <a:alphaModFix/>
          </a:blip>
          <a:stretch>
            <a:fillRect/>
          </a:stretch>
        </p:blipFill>
        <p:spPr>
          <a:xfrm>
            <a:off x="152400" y="1229700"/>
            <a:ext cx="8140449" cy="32898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258" name="Shape 258"/>
        <p:cNvGrpSpPr/>
        <p:nvPr/>
      </p:nvGrpSpPr>
      <p:grpSpPr>
        <a:xfrm>
          <a:off x="0" y="0"/>
          <a:ext cx="0" cy="0"/>
          <a:chOff x="0" y="0"/>
          <a:chExt cx="0" cy="0"/>
        </a:xfrm>
      </p:grpSpPr>
      <p:sp>
        <p:nvSpPr>
          <p:cNvPr id="259" name="Google Shape;259;p32"/>
          <p:cNvSpPr/>
          <p:nvPr/>
        </p:nvSpPr>
        <p:spPr>
          <a:xfrm>
            <a:off x="0" y="0"/>
            <a:ext cx="9144000" cy="10773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2"/>
          <p:cNvSpPr txBox="1"/>
          <p:nvPr/>
        </p:nvSpPr>
        <p:spPr>
          <a:xfrm>
            <a:off x="0" y="0"/>
            <a:ext cx="9144000" cy="10773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rgbClr val="F1C232"/>
                </a:solidFill>
                <a:latin typeface="Proxima Nova"/>
                <a:ea typeface="Proxima Nova"/>
                <a:cs typeface="Proxima Nova"/>
                <a:sym typeface="Proxima Nova"/>
              </a:rPr>
              <a:t>Implementation</a:t>
            </a:r>
            <a:endParaRPr b="1" sz="3200">
              <a:solidFill>
                <a:srgbClr val="F1C232"/>
              </a:solidFill>
              <a:latin typeface="Proxima Nova"/>
              <a:ea typeface="Proxima Nova"/>
              <a:cs typeface="Proxima Nova"/>
              <a:sym typeface="Proxima Nova"/>
            </a:endParaRPr>
          </a:p>
          <a:p>
            <a:pPr indent="0" lvl="0" marL="0" rtl="0" algn="l">
              <a:spcBef>
                <a:spcPts val="0"/>
              </a:spcBef>
              <a:spcAft>
                <a:spcPts val="0"/>
              </a:spcAft>
              <a:buNone/>
            </a:pPr>
            <a:r>
              <a:rPr b="1" lang="en" sz="2600">
                <a:solidFill>
                  <a:schemeClr val="lt1"/>
                </a:solidFill>
                <a:latin typeface="Proxima Nova"/>
                <a:ea typeface="Proxima Nova"/>
                <a:cs typeface="Proxima Nova"/>
                <a:sym typeface="Proxima Nova"/>
              </a:rPr>
              <a:t>     </a:t>
            </a:r>
            <a:r>
              <a:rPr b="1" lang="en" sz="2600">
                <a:solidFill>
                  <a:schemeClr val="dk1"/>
                </a:solidFill>
                <a:latin typeface="Proxima Nova"/>
                <a:ea typeface="Proxima Nova"/>
                <a:cs typeface="Proxima Nova"/>
                <a:sym typeface="Proxima Nova"/>
              </a:rPr>
              <a:t>         Preprocessing</a:t>
            </a:r>
            <a:endParaRPr b="1" sz="2600">
              <a:solidFill>
                <a:schemeClr val="dk1"/>
              </a:solidFill>
              <a:latin typeface="Proxima Nova"/>
              <a:ea typeface="Proxima Nova"/>
              <a:cs typeface="Proxima Nova"/>
              <a:sym typeface="Proxima Nova"/>
            </a:endParaRPr>
          </a:p>
        </p:txBody>
      </p:sp>
      <p:pic>
        <p:nvPicPr>
          <p:cNvPr id="261" name="Google Shape;261;p32"/>
          <p:cNvPicPr preferRelativeResize="0"/>
          <p:nvPr/>
        </p:nvPicPr>
        <p:blipFill>
          <a:blip r:embed="rId3">
            <a:alphaModFix/>
          </a:blip>
          <a:stretch>
            <a:fillRect/>
          </a:stretch>
        </p:blipFill>
        <p:spPr>
          <a:xfrm>
            <a:off x="5934525" y="76138"/>
            <a:ext cx="3118650" cy="925025"/>
          </a:xfrm>
          <a:prstGeom prst="rect">
            <a:avLst/>
          </a:prstGeom>
          <a:noFill/>
          <a:ln>
            <a:noFill/>
          </a:ln>
        </p:spPr>
      </p:pic>
      <p:sp>
        <p:nvSpPr>
          <p:cNvPr id="262" name="Google Shape;262;p32"/>
          <p:cNvSpPr/>
          <p:nvPr/>
        </p:nvSpPr>
        <p:spPr>
          <a:xfrm>
            <a:off x="0" y="4671925"/>
            <a:ext cx="9144000" cy="471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2"/>
          <p:cNvSpPr txBox="1"/>
          <p:nvPr/>
        </p:nvSpPr>
        <p:spPr>
          <a:xfrm>
            <a:off x="127000" y="1155700"/>
            <a:ext cx="7315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chemeClr val="dk1"/>
              </a:highlight>
            </a:endParaRPr>
          </a:p>
          <a:p>
            <a:pPr indent="0" lvl="0" marL="457200" rtl="0" algn="l">
              <a:lnSpc>
                <a:spcPct val="150000"/>
              </a:lnSpc>
              <a:spcBef>
                <a:spcPts val="0"/>
              </a:spcBef>
              <a:spcAft>
                <a:spcPts val="0"/>
              </a:spcAft>
              <a:buNone/>
            </a:pPr>
            <a:r>
              <a:t/>
            </a:r>
            <a:endParaRPr>
              <a:highlight>
                <a:schemeClr val="dk1"/>
              </a:highlight>
            </a:endParaRPr>
          </a:p>
        </p:txBody>
      </p:sp>
      <p:pic>
        <p:nvPicPr>
          <p:cNvPr id="264" name="Google Shape;264;p32"/>
          <p:cNvPicPr preferRelativeResize="0"/>
          <p:nvPr/>
        </p:nvPicPr>
        <p:blipFill>
          <a:blip r:embed="rId4">
            <a:alphaModFix/>
          </a:blip>
          <a:stretch>
            <a:fillRect/>
          </a:stretch>
        </p:blipFill>
        <p:spPr>
          <a:xfrm>
            <a:off x="4833750" y="1571225"/>
            <a:ext cx="3738850" cy="2948300"/>
          </a:xfrm>
          <a:prstGeom prst="rect">
            <a:avLst/>
          </a:prstGeom>
          <a:noFill/>
          <a:ln>
            <a:noFill/>
          </a:ln>
        </p:spPr>
      </p:pic>
      <p:pic>
        <p:nvPicPr>
          <p:cNvPr id="265" name="Google Shape;265;p32"/>
          <p:cNvPicPr preferRelativeResize="0"/>
          <p:nvPr/>
        </p:nvPicPr>
        <p:blipFill>
          <a:blip r:embed="rId5">
            <a:alphaModFix/>
          </a:blip>
          <a:stretch>
            <a:fillRect/>
          </a:stretch>
        </p:blipFill>
        <p:spPr>
          <a:xfrm>
            <a:off x="152400" y="1428500"/>
            <a:ext cx="3075000" cy="3091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9" name="Shape 269"/>
        <p:cNvGrpSpPr/>
        <p:nvPr/>
      </p:nvGrpSpPr>
      <p:grpSpPr>
        <a:xfrm>
          <a:off x="0" y="0"/>
          <a:ext cx="0" cy="0"/>
          <a:chOff x="0" y="0"/>
          <a:chExt cx="0" cy="0"/>
        </a:xfrm>
      </p:grpSpPr>
      <p:sp>
        <p:nvSpPr>
          <p:cNvPr id="270" name="Google Shape;270;p33"/>
          <p:cNvSpPr/>
          <p:nvPr/>
        </p:nvSpPr>
        <p:spPr>
          <a:xfrm>
            <a:off x="0" y="0"/>
            <a:ext cx="9144000" cy="10773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3"/>
          <p:cNvSpPr txBox="1"/>
          <p:nvPr/>
        </p:nvSpPr>
        <p:spPr>
          <a:xfrm>
            <a:off x="0" y="0"/>
            <a:ext cx="9144000" cy="10773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rgbClr val="F1C232"/>
                </a:solidFill>
                <a:latin typeface="Proxima Nova"/>
                <a:ea typeface="Proxima Nova"/>
                <a:cs typeface="Proxima Nova"/>
                <a:sym typeface="Proxima Nova"/>
              </a:rPr>
              <a:t>Implementation</a:t>
            </a:r>
            <a:endParaRPr b="1" sz="3200">
              <a:solidFill>
                <a:srgbClr val="F1C232"/>
              </a:solidFill>
              <a:latin typeface="Proxima Nova"/>
              <a:ea typeface="Proxima Nova"/>
              <a:cs typeface="Proxima Nova"/>
              <a:sym typeface="Proxima Nova"/>
            </a:endParaRPr>
          </a:p>
          <a:p>
            <a:pPr indent="0" lvl="0" marL="0" rtl="0" algn="l">
              <a:spcBef>
                <a:spcPts val="0"/>
              </a:spcBef>
              <a:spcAft>
                <a:spcPts val="0"/>
              </a:spcAft>
              <a:buNone/>
            </a:pPr>
            <a:r>
              <a:rPr b="1" lang="en" sz="2600">
                <a:solidFill>
                  <a:schemeClr val="lt1"/>
                </a:solidFill>
                <a:latin typeface="Proxima Nova"/>
                <a:ea typeface="Proxima Nova"/>
                <a:cs typeface="Proxima Nova"/>
                <a:sym typeface="Proxima Nova"/>
              </a:rPr>
              <a:t>     </a:t>
            </a:r>
            <a:r>
              <a:rPr b="1" lang="en" sz="2600">
                <a:solidFill>
                  <a:schemeClr val="dk1"/>
                </a:solidFill>
                <a:latin typeface="Proxima Nova"/>
                <a:ea typeface="Proxima Nova"/>
                <a:cs typeface="Proxima Nova"/>
                <a:sym typeface="Proxima Nova"/>
              </a:rPr>
              <a:t>         Preprocessing</a:t>
            </a:r>
            <a:endParaRPr b="1" sz="2600">
              <a:solidFill>
                <a:schemeClr val="dk1"/>
              </a:solidFill>
              <a:latin typeface="Proxima Nova"/>
              <a:ea typeface="Proxima Nova"/>
              <a:cs typeface="Proxima Nova"/>
              <a:sym typeface="Proxima Nova"/>
            </a:endParaRPr>
          </a:p>
        </p:txBody>
      </p:sp>
      <p:pic>
        <p:nvPicPr>
          <p:cNvPr id="272" name="Google Shape;272;p33"/>
          <p:cNvPicPr preferRelativeResize="0"/>
          <p:nvPr/>
        </p:nvPicPr>
        <p:blipFill>
          <a:blip r:embed="rId3">
            <a:alphaModFix/>
          </a:blip>
          <a:stretch>
            <a:fillRect/>
          </a:stretch>
        </p:blipFill>
        <p:spPr>
          <a:xfrm>
            <a:off x="5934525" y="76138"/>
            <a:ext cx="3118650" cy="925025"/>
          </a:xfrm>
          <a:prstGeom prst="rect">
            <a:avLst/>
          </a:prstGeom>
          <a:noFill/>
          <a:ln>
            <a:noFill/>
          </a:ln>
        </p:spPr>
      </p:pic>
      <p:sp>
        <p:nvSpPr>
          <p:cNvPr id="273" name="Google Shape;273;p33"/>
          <p:cNvSpPr/>
          <p:nvPr/>
        </p:nvSpPr>
        <p:spPr>
          <a:xfrm>
            <a:off x="0" y="4671925"/>
            <a:ext cx="9144000" cy="471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3"/>
          <p:cNvSpPr txBox="1"/>
          <p:nvPr/>
        </p:nvSpPr>
        <p:spPr>
          <a:xfrm>
            <a:off x="127000" y="1155700"/>
            <a:ext cx="7315200" cy="261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What about infrequent activities?</a:t>
            </a:r>
            <a:endParaRPr>
              <a:highlight>
                <a:schemeClr val="dk1"/>
              </a:highlight>
            </a:endParaRPr>
          </a:p>
          <a:p>
            <a:pPr indent="0" lvl="0" marL="457200" rtl="0" algn="l">
              <a:lnSpc>
                <a:spcPct val="150000"/>
              </a:lnSpc>
              <a:spcBef>
                <a:spcPts val="0"/>
              </a:spcBef>
              <a:spcAft>
                <a:spcPts val="0"/>
              </a:spcAft>
              <a:buNone/>
            </a:pPr>
            <a:r>
              <a:t/>
            </a:r>
            <a:endParaRPr>
              <a:highlight>
                <a:schemeClr val="dk1"/>
              </a:highlight>
            </a:endParaRPr>
          </a:p>
          <a:p>
            <a:pPr indent="-317500" lvl="0" marL="457200" rtl="0" algn="l">
              <a:lnSpc>
                <a:spcPct val="150000"/>
              </a:lnSpc>
              <a:spcBef>
                <a:spcPts val="0"/>
              </a:spcBef>
              <a:spcAft>
                <a:spcPts val="0"/>
              </a:spcAft>
              <a:buSzPts val="1400"/>
              <a:buChar char="●"/>
            </a:pPr>
            <a:r>
              <a:rPr lang="en">
                <a:highlight>
                  <a:schemeClr val="dk1"/>
                </a:highlight>
              </a:rPr>
              <a:t>Naive approach:</a:t>
            </a:r>
            <a:endParaRPr>
              <a:highlight>
                <a:schemeClr val="dk1"/>
              </a:highlight>
            </a:endParaRPr>
          </a:p>
          <a:p>
            <a:pPr indent="-317500" lvl="1" marL="914400" rtl="0" algn="l">
              <a:lnSpc>
                <a:spcPct val="150000"/>
              </a:lnSpc>
              <a:spcBef>
                <a:spcPts val="0"/>
              </a:spcBef>
              <a:spcAft>
                <a:spcPts val="0"/>
              </a:spcAft>
              <a:buSzPts val="1400"/>
              <a:buChar char="○"/>
            </a:pPr>
            <a:r>
              <a:rPr lang="en">
                <a:highlight>
                  <a:schemeClr val="dk1"/>
                </a:highlight>
              </a:rPr>
              <a:t>Dropping infrequent activities</a:t>
            </a:r>
            <a:endParaRPr>
              <a:highlight>
                <a:schemeClr val="dk1"/>
              </a:highlight>
            </a:endParaRPr>
          </a:p>
          <a:p>
            <a:pPr indent="0" lvl="0" marL="457200" rtl="0" algn="l">
              <a:lnSpc>
                <a:spcPct val="150000"/>
              </a:lnSpc>
              <a:spcBef>
                <a:spcPts val="0"/>
              </a:spcBef>
              <a:spcAft>
                <a:spcPts val="0"/>
              </a:spcAft>
              <a:buNone/>
            </a:pPr>
            <a:r>
              <a:t/>
            </a:r>
            <a:endParaRPr>
              <a:highlight>
                <a:schemeClr val="dk1"/>
              </a:highlight>
            </a:endParaRPr>
          </a:p>
          <a:p>
            <a:pPr indent="-317500" lvl="0" marL="457200" rtl="0" algn="l">
              <a:lnSpc>
                <a:spcPct val="150000"/>
              </a:lnSpc>
              <a:spcBef>
                <a:spcPts val="0"/>
              </a:spcBef>
              <a:spcAft>
                <a:spcPts val="0"/>
              </a:spcAft>
              <a:buSzPts val="1400"/>
              <a:buChar char="●"/>
            </a:pPr>
            <a:r>
              <a:rPr lang="en">
                <a:highlight>
                  <a:schemeClr val="dk1"/>
                </a:highlight>
              </a:rPr>
              <a:t>More efficient approach: </a:t>
            </a:r>
            <a:endParaRPr>
              <a:highlight>
                <a:schemeClr val="dk1"/>
              </a:highlight>
            </a:endParaRPr>
          </a:p>
          <a:p>
            <a:pPr indent="-317500" lvl="1" marL="914400" rtl="0" algn="l">
              <a:lnSpc>
                <a:spcPct val="150000"/>
              </a:lnSpc>
              <a:spcBef>
                <a:spcPts val="0"/>
              </a:spcBef>
              <a:spcAft>
                <a:spcPts val="0"/>
              </a:spcAft>
              <a:buSzPts val="1400"/>
              <a:buChar char="○"/>
            </a:pPr>
            <a:r>
              <a:rPr lang="en">
                <a:highlight>
                  <a:schemeClr val="dk1"/>
                </a:highlight>
              </a:rPr>
              <a:t>Filtering and retaining top variants. In our case we kept the top 15-25% variants.</a:t>
            </a:r>
            <a:endParaRPr>
              <a:highlight>
                <a:schemeClr val="dk1"/>
              </a:high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278" name="Shape 278"/>
        <p:cNvGrpSpPr/>
        <p:nvPr/>
      </p:nvGrpSpPr>
      <p:grpSpPr>
        <a:xfrm>
          <a:off x="0" y="0"/>
          <a:ext cx="0" cy="0"/>
          <a:chOff x="0" y="0"/>
          <a:chExt cx="0" cy="0"/>
        </a:xfrm>
      </p:grpSpPr>
      <p:sp>
        <p:nvSpPr>
          <p:cNvPr id="279" name="Google Shape;279;p34"/>
          <p:cNvSpPr/>
          <p:nvPr/>
        </p:nvSpPr>
        <p:spPr>
          <a:xfrm>
            <a:off x="0" y="0"/>
            <a:ext cx="9144000" cy="10773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4"/>
          <p:cNvSpPr txBox="1"/>
          <p:nvPr/>
        </p:nvSpPr>
        <p:spPr>
          <a:xfrm>
            <a:off x="0" y="0"/>
            <a:ext cx="9144000" cy="10773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rgbClr val="F1C232"/>
                </a:solidFill>
                <a:latin typeface="Proxima Nova"/>
                <a:ea typeface="Proxima Nova"/>
                <a:cs typeface="Proxima Nova"/>
                <a:sym typeface="Proxima Nova"/>
              </a:rPr>
              <a:t>Implementation</a:t>
            </a:r>
            <a:endParaRPr b="1" sz="3200">
              <a:solidFill>
                <a:srgbClr val="F1C232"/>
              </a:solidFill>
              <a:latin typeface="Proxima Nova"/>
              <a:ea typeface="Proxima Nova"/>
              <a:cs typeface="Proxima Nova"/>
              <a:sym typeface="Proxima Nova"/>
            </a:endParaRPr>
          </a:p>
          <a:p>
            <a:pPr indent="0" lvl="0" marL="0" rtl="0" algn="l">
              <a:spcBef>
                <a:spcPts val="0"/>
              </a:spcBef>
              <a:spcAft>
                <a:spcPts val="0"/>
              </a:spcAft>
              <a:buNone/>
            </a:pPr>
            <a:r>
              <a:rPr b="1" lang="en" sz="2600">
                <a:solidFill>
                  <a:schemeClr val="lt1"/>
                </a:solidFill>
                <a:latin typeface="Proxima Nova"/>
                <a:ea typeface="Proxima Nova"/>
                <a:cs typeface="Proxima Nova"/>
                <a:sym typeface="Proxima Nova"/>
              </a:rPr>
              <a:t>     </a:t>
            </a:r>
            <a:r>
              <a:rPr b="1" lang="en" sz="2600">
                <a:solidFill>
                  <a:schemeClr val="dk1"/>
                </a:solidFill>
                <a:latin typeface="Proxima Nova"/>
                <a:ea typeface="Proxima Nova"/>
                <a:cs typeface="Proxima Nova"/>
                <a:sym typeface="Proxima Nova"/>
              </a:rPr>
              <a:t>         Preprocessing</a:t>
            </a:r>
            <a:endParaRPr b="1" sz="2600">
              <a:solidFill>
                <a:schemeClr val="dk1"/>
              </a:solidFill>
              <a:latin typeface="Proxima Nova"/>
              <a:ea typeface="Proxima Nova"/>
              <a:cs typeface="Proxima Nova"/>
              <a:sym typeface="Proxima Nova"/>
            </a:endParaRPr>
          </a:p>
        </p:txBody>
      </p:sp>
      <p:pic>
        <p:nvPicPr>
          <p:cNvPr id="281" name="Google Shape;281;p34"/>
          <p:cNvPicPr preferRelativeResize="0"/>
          <p:nvPr/>
        </p:nvPicPr>
        <p:blipFill>
          <a:blip r:embed="rId3">
            <a:alphaModFix/>
          </a:blip>
          <a:stretch>
            <a:fillRect/>
          </a:stretch>
        </p:blipFill>
        <p:spPr>
          <a:xfrm>
            <a:off x="5934525" y="76138"/>
            <a:ext cx="3118650" cy="925025"/>
          </a:xfrm>
          <a:prstGeom prst="rect">
            <a:avLst/>
          </a:prstGeom>
          <a:noFill/>
          <a:ln>
            <a:noFill/>
          </a:ln>
        </p:spPr>
      </p:pic>
      <p:sp>
        <p:nvSpPr>
          <p:cNvPr id="282" name="Google Shape;282;p34"/>
          <p:cNvSpPr/>
          <p:nvPr/>
        </p:nvSpPr>
        <p:spPr>
          <a:xfrm>
            <a:off x="0" y="4671925"/>
            <a:ext cx="9144000" cy="471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3" name="Google Shape;283;p34"/>
          <p:cNvPicPr preferRelativeResize="0"/>
          <p:nvPr/>
        </p:nvPicPr>
        <p:blipFill>
          <a:blip r:embed="rId4">
            <a:alphaModFix/>
          </a:blip>
          <a:stretch>
            <a:fillRect/>
          </a:stretch>
        </p:blipFill>
        <p:spPr>
          <a:xfrm>
            <a:off x="4911838" y="1598263"/>
            <a:ext cx="3724275" cy="2552700"/>
          </a:xfrm>
          <a:prstGeom prst="rect">
            <a:avLst/>
          </a:prstGeom>
          <a:noFill/>
          <a:ln>
            <a:noFill/>
          </a:ln>
        </p:spPr>
      </p:pic>
      <p:pic>
        <p:nvPicPr>
          <p:cNvPr id="284" name="Google Shape;284;p34"/>
          <p:cNvPicPr preferRelativeResize="0"/>
          <p:nvPr/>
        </p:nvPicPr>
        <p:blipFill>
          <a:blip r:embed="rId5">
            <a:alphaModFix/>
          </a:blip>
          <a:stretch>
            <a:fillRect/>
          </a:stretch>
        </p:blipFill>
        <p:spPr>
          <a:xfrm>
            <a:off x="665175" y="1361525"/>
            <a:ext cx="3738850" cy="2948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8" name="Shape 288"/>
        <p:cNvGrpSpPr/>
        <p:nvPr/>
      </p:nvGrpSpPr>
      <p:grpSpPr>
        <a:xfrm>
          <a:off x="0" y="0"/>
          <a:ext cx="0" cy="0"/>
          <a:chOff x="0" y="0"/>
          <a:chExt cx="0" cy="0"/>
        </a:xfrm>
      </p:grpSpPr>
      <p:sp>
        <p:nvSpPr>
          <p:cNvPr id="289" name="Google Shape;289;p35"/>
          <p:cNvSpPr/>
          <p:nvPr/>
        </p:nvSpPr>
        <p:spPr>
          <a:xfrm>
            <a:off x="0" y="0"/>
            <a:ext cx="9144000" cy="10773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5"/>
          <p:cNvSpPr txBox="1"/>
          <p:nvPr/>
        </p:nvSpPr>
        <p:spPr>
          <a:xfrm>
            <a:off x="0" y="0"/>
            <a:ext cx="9144000" cy="10773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rgbClr val="F1C232"/>
                </a:solidFill>
                <a:latin typeface="Proxima Nova"/>
                <a:ea typeface="Proxima Nova"/>
                <a:cs typeface="Proxima Nova"/>
                <a:sym typeface="Proxima Nova"/>
              </a:rPr>
              <a:t>Implementation</a:t>
            </a:r>
            <a:endParaRPr b="1" sz="3200">
              <a:solidFill>
                <a:srgbClr val="F1C232"/>
              </a:solidFill>
              <a:latin typeface="Proxima Nova"/>
              <a:ea typeface="Proxima Nova"/>
              <a:cs typeface="Proxima Nova"/>
              <a:sym typeface="Proxima Nova"/>
            </a:endParaRPr>
          </a:p>
          <a:p>
            <a:pPr indent="0" lvl="0" marL="0" rtl="0" algn="l">
              <a:spcBef>
                <a:spcPts val="0"/>
              </a:spcBef>
              <a:spcAft>
                <a:spcPts val="0"/>
              </a:spcAft>
              <a:buNone/>
            </a:pPr>
            <a:r>
              <a:rPr b="1" lang="en" sz="2600">
                <a:solidFill>
                  <a:schemeClr val="lt1"/>
                </a:solidFill>
                <a:latin typeface="Proxima Nova"/>
                <a:ea typeface="Proxima Nova"/>
                <a:cs typeface="Proxima Nova"/>
                <a:sym typeface="Proxima Nova"/>
              </a:rPr>
              <a:t>     </a:t>
            </a:r>
            <a:r>
              <a:rPr b="1" lang="en" sz="2600">
                <a:solidFill>
                  <a:schemeClr val="dk1"/>
                </a:solidFill>
                <a:latin typeface="Proxima Nova"/>
                <a:ea typeface="Proxima Nova"/>
                <a:cs typeface="Proxima Nova"/>
                <a:sym typeface="Proxima Nova"/>
              </a:rPr>
              <a:t>         Models</a:t>
            </a:r>
            <a:endParaRPr b="1" sz="2600">
              <a:solidFill>
                <a:schemeClr val="dk1"/>
              </a:solidFill>
              <a:latin typeface="Proxima Nova"/>
              <a:ea typeface="Proxima Nova"/>
              <a:cs typeface="Proxima Nova"/>
              <a:sym typeface="Proxima Nova"/>
            </a:endParaRPr>
          </a:p>
        </p:txBody>
      </p:sp>
      <p:pic>
        <p:nvPicPr>
          <p:cNvPr id="291" name="Google Shape;291;p35"/>
          <p:cNvPicPr preferRelativeResize="0"/>
          <p:nvPr/>
        </p:nvPicPr>
        <p:blipFill>
          <a:blip r:embed="rId3">
            <a:alphaModFix/>
          </a:blip>
          <a:stretch>
            <a:fillRect/>
          </a:stretch>
        </p:blipFill>
        <p:spPr>
          <a:xfrm>
            <a:off x="5934525" y="76138"/>
            <a:ext cx="3118650" cy="925025"/>
          </a:xfrm>
          <a:prstGeom prst="rect">
            <a:avLst/>
          </a:prstGeom>
          <a:noFill/>
          <a:ln>
            <a:noFill/>
          </a:ln>
        </p:spPr>
      </p:pic>
      <p:sp>
        <p:nvSpPr>
          <p:cNvPr id="292" name="Google Shape;292;p35"/>
          <p:cNvSpPr/>
          <p:nvPr/>
        </p:nvSpPr>
        <p:spPr>
          <a:xfrm>
            <a:off x="0" y="4671925"/>
            <a:ext cx="9144000" cy="471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5"/>
          <p:cNvSpPr txBox="1"/>
          <p:nvPr/>
        </p:nvSpPr>
        <p:spPr>
          <a:xfrm>
            <a:off x="127000" y="1155700"/>
            <a:ext cx="7315200" cy="230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a:p>
            <a:pPr indent="-317500" lvl="0" marL="457200" rtl="0" algn="l">
              <a:lnSpc>
                <a:spcPct val="150000"/>
              </a:lnSpc>
              <a:spcBef>
                <a:spcPts val="0"/>
              </a:spcBef>
              <a:spcAft>
                <a:spcPts val="0"/>
              </a:spcAft>
              <a:buSzPts val="1400"/>
              <a:buChar char="●"/>
            </a:pPr>
            <a:r>
              <a:rPr lang="en">
                <a:highlight>
                  <a:schemeClr val="dk1"/>
                </a:highlight>
              </a:rPr>
              <a:t>Frequency DFG for both Domestic and International Declarations</a:t>
            </a:r>
            <a:endParaRPr>
              <a:highlight>
                <a:schemeClr val="dk1"/>
              </a:highlight>
            </a:endParaRPr>
          </a:p>
          <a:p>
            <a:pPr indent="0" lvl="0" marL="457200" rtl="0" algn="l">
              <a:lnSpc>
                <a:spcPct val="150000"/>
              </a:lnSpc>
              <a:spcBef>
                <a:spcPts val="0"/>
              </a:spcBef>
              <a:spcAft>
                <a:spcPts val="0"/>
              </a:spcAft>
              <a:buNone/>
            </a:pPr>
            <a:r>
              <a:t/>
            </a:r>
            <a:endParaRPr>
              <a:highlight>
                <a:schemeClr val="dk1"/>
              </a:highlight>
            </a:endParaRPr>
          </a:p>
          <a:p>
            <a:pPr indent="-317500" lvl="0" marL="457200" rtl="0" algn="l">
              <a:lnSpc>
                <a:spcPct val="150000"/>
              </a:lnSpc>
              <a:spcBef>
                <a:spcPts val="0"/>
              </a:spcBef>
              <a:spcAft>
                <a:spcPts val="0"/>
              </a:spcAft>
              <a:buSzPts val="1400"/>
              <a:buChar char="●"/>
            </a:pPr>
            <a:r>
              <a:rPr lang="en">
                <a:highlight>
                  <a:schemeClr val="dk1"/>
                </a:highlight>
              </a:rPr>
              <a:t>Performance (edges: mean time) DFG for both Domestic and International Declarations</a:t>
            </a:r>
            <a:endParaRPr>
              <a:highlight>
                <a:schemeClr val="dk1"/>
              </a:highlight>
            </a:endParaRPr>
          </a:p>
          <a:p>
            <a:pPr indent="0" lvl="0" marL="0" rtl="0" algn="l">
              <a:spcBef>
                <a:spcPts val="0"/>
              </a:spcBef>
              <a:spcAft>
                <a:spcPts val="0"/>
              </a:spcAft>
              <a:buNone/>
            </a:pPr>
            <a:r>
              <a:t/>
            </a:r>
            <a:endParaRPr b="1" sz="1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7" name="Shape 297"/>
        <p:cNvGrpSpPr/>
        <p:nvPr/>
      </p:nvGrpSpPr>
      <p:grpSpPr>
        <a:xfrm>
          <a:off x="0" y="0"/>
          <a:ext cx="0" cy="0"/>
          <a:chOff x="0" y="0"/>
          <a:chExt cx="0" cy="0"/>
        </a:xfrm>
      </p:grpSpPr>
      <p:sp>
        <p:nvSpPr>
          <p:cNvPr id="298" name="Google Shape;298;p36"/>
          <p:cNvSpPr/>
          <p:nvPr/>
        </p:nvSpPr>
        <p:spPr>
          <a:xfrm>
            <a:off x="0" y="0"/>
            <a:ext cx="9144000" cy="10773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6"/>
          <p:cNvSpPr txBox="1"/>
          <p:nvPr/>
        </p:nvSpPr>
        <p:spPr>
          <a:xfrm>
            <a:off x="0" y="0"/>
            <a:ext cx="9144000" cy="10773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rgbClr val="F1C232"/>
                </a:solidFill>
                <a:latin typeface="Proxima Nova"/>
                <a:ea typeface="Proxima Nova"/>
                <a:cs typeface="Proxima Nova"/>
                <a:sym typeface="Proxima Nova"/>
              </a:rPr>
              <a:t>Implementation: Model </a:t>
            </a:r>
            <a:endParaRPr b="1" sz="3200">
              <a:solidFill>
                <a:srgbClr val="F1C232"/>
              </a:solidFill>
              <a:latin typeface="Proxima Nova"/>
              <a:ea typeface="Proxima Nova"/>
              <a:cs typeface="Proxima Nova"/>
              <a:sym typeface="Proxima Nova"/>
            </a:endParaRPr>
          </a:p>
          <a:p>
            <a:pPr indent="0" lvl="0" marL="0" rtl="0" algn="l">
              <a:spcBef>
                <a:spcPts val="0"/>
              </a:spcBef>
              <a:spcAft>
                <a:spcPts val="0"/>
              </a:spcAft>
              <a:buNone/>
            </a:pPr>
            <a:r>
              <a:rPr b="1" lang="en" sz="2600">
                <a:solidFill>
                  <a:schemeClr val="lt1"/>
                </a:solidFill>
                <a:latin typeface="Proxima Nova"/>
                <a:ea typeface="Proxima Nova"/>
                <a:cs typeface="Proxima Nova"/>
                <a:sym typeface="Proxima Nova"/>
              </a:rPr>
              <a:t>     </a:t>
            </a:r>
            <a:r>
              <a:rPr b="1" lang="en" sz="2600">
                <a:solidFill>
                  <a:schemeClr val="dk1"/>
                </a:solidFill>
                <a:latin typeface="Proxima Nova"/>
                <a:ea typeface="Proxima Nova"/>
                <a:cs typeface="Proxima Nova"/>
                <a:sym typeface="Proxima Nova"/>
              </a:rPr>
              <a:t>        Full Domestic Declarations</a:t>
            </a:r>
            <a:endParaRPr b="1" sz="3200">
              <a:solidFill>
                <a:srgbClr val="F1C232"/>
              </a:solidFill>
              <a:latin typeface="Proxima Nova"/>
              <a:ea typeface="Proxima Nova"/>
              <a:cs typeface="Proxima Nova"/>
              <a:sym typeface="Proxima Nova"/>
            </a:endParaRPr>
          </a:p>
        </p:txBody>
      </p:sp>
      <p:pic>
        <p:nvPicPr>
          <p:cNvPr id="300" name="Google Shape;300;p36"/>
          <p:cNvPicPr preferRelativeResize="0"/>
          <p:nvPr/>
        </p:nvPicPr>
        <p:blipFill>
          <a:blip r:embed="rId3">
            <a:alphaModFix/>
          </a:blip>
          <a:stretch>
            <a:fillRect/>
          </a:stretch>
        </p:blipFill>
        <p:spPr>
          <a:xfrm>
            <a:off x="5934525" y="76138"/>
            <a:ext cx="3118650" cy="925025"/>
          </a:xfrm>
          <a:prstGeom prst="rect">
            <a:avLst/>
          </a:prstGeom>
          <a:noFill/>
          <a:ln>
            <a:noFill/>
          </a:ln>
        </p:spPr>
      </p:pic>
      <p:sp>
        <p:nvSpPr>
          <p:cNvPr id="301" name="Google Shape;301;p36"/>
          <p:cNvSpPr/>
          <p:nvPr/>
        </p:nvSpPr>
        <p:spPr>
          <a:xfrm>
            <a:off x="0" y="4671925"/>
            <a:ext cx="9144000" cy="471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2" name="Google Shape;302;p36"/>
          <p:cNvPicPr preferRelativeResize="0"/>
          <p:nvPr/>
        </p:nvPicPr>
        <p:blipFill>
          <a:blip r:embed="rId4">
            <a:alphaModFix/>
          </a:blip>
          <a:stretch>
            <a:fillRect/>
          </a:stretch>
        </p:blipFill>
        <p:spPr>
          <a:xfrm>
            <a:off x="7299" y="1253863"/>
            <a:ext cx="9136701" cy="326566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6" name="Shape 306"/>
        <p:cNvGrpSpPr/>
        <p:nvPr/>
      </p:nvGrpSpPr>
      <p:grpSpPr>
        <a:xfrm>
          <a:off x="0" y="0"/>
          <a:ext cx="0" cy="0"/>
          <a:chOff x="0" y="0"/>
          <a:chExt cx="0" cy="0"/>
        </a:xfrm>
      </p:grpSpPr>
      <p:sp>
        <p:nvSpPr>
          <p:cNvPr id="307" name="Google Shape;307;p37"/>
          <p:cNvSpPr/>
          <p:nvPr/>
        </p:nvSpPr>
        <p:spPr>
          <a:xfrm>
            <a:off x="0" y="0"/>
            <a:ext cx="9144000" cy="10773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7"/>
          <p:cNvSpPr txBox="1"/>
          <p:nvPr/>
        </p:nvSpPr>
        <p:spPr>
          <a:xfrm>
            <a:off x="0" y="0"/>
            <a:ext cx="9144000" cy="10773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rgbClr val="F1C232"/>
                </a:solidFill>
                <a:latin typeface="Proxima Nova"/>
                <a:ea typeface="Proxima Nova"/>
                <a:cs typeface="Proxima Nova"/>
                <a:sym typeface="Proxima Nova"/>
              </a:rPr>
              <a:t>Implementation: Model </a:t>
            </a:r>
            <a:endParaRPr b="1" sz="3200">
              <a:solidFill>
                <a:srgbClr val="F1C232"/>
              </a:solidFill>
              <a:latin typeface="Proxima Nova"/>
              <a:ea typeface="Proxima Nova"/>
              <a:cs typeface="Proxima Nova"/>
              <a:sym typeface="Proxima Nova"/>
            </a:endParaRPr>
          </a:p>
          <a:p>
            <a:pPr indent="0" lvl="0" marL="0" rtl="0" algn="l">
              <a:spcBef>
                <a:spcPts val="0"/>
              </a:spcBef>
              <a:spcAft>
                <a:spcPts val="0"/>
              </a:spcAft>
              <a:buNone/>
            </a:pPr>
            <a:r>
              <a:rPr b="1" lang="en" sz="2600">
                <a:solidFill>
                  <a:schemeClr val="lt1"/>
                </a:solidFill>
                <a:latin typeface="Proxima Nova"/>
                <a:ea typeface="Proxima Nova"/>
                <a:cs typeface="Proxima Nova"/>
                <a:sym typeface="Proxima Nova"/>
              </a:rPr>
              <a:t>     </a:t>
            </a:r>
            <a:r>
              <a:rPr b="1" lang="en" sz="2600">
                <a:solidFill>
                  <a:schemeClr val="dk1"/>
                </a:solidFill>
                <a:latin typeface="Proxima Nova"/>
                <a:ea typeface="Proxima Nova"/>
                <a:cs typeface="Proxima Nova"/>
                <a:sym typeface="Proxima Nova"/>
              </a:rPr>
              <a:t>        Top 25% Domestic Declarations</a:t>
            </a:r>
            <a:endParaRPr b="1" sz="3200">
              <a:solidFill>
                <a:srgbClr val="F1C232"/>
              </a:solidFill>
              <a:latin typeface="Proxima Nova"/>
              <a:ea typeface="Proxima Nova"/>
              <a:cs typeface="Proxima Nova"/>
              <a:sym typeface="Proxima Nova"/>
            </a:endParaRPr>
          </a:p>
        </p:txBody>
      </p:sp>
      <p:pic>
        <p:nvPicPr>
          <p:cNvPr id="309" name="Google Shape;309;p37"/>
          <p:cNvPicPr preferRelativeResize="0"/>
          <p:nvPr/>
        </p:nvPicPr>
        <p:blipFill>
          <a:blip r:embed="rId3">
            <a:alphaModFix/>
          </a:blip>
          <a:stretch>
            <a:fillRect/>
          </a:stretch>
        </p:blipFill>
        <p:spPr>
          <a:xfrm>
            <a:off x="5934525" y="76138"/>
            <a:ext cx="3118650" cy="925025"/>
          </a:xfrm>
          <a:prstGeom prst="rect">
            <a:avLst/>
          </a:prstGeom>
          <a:noFill/>
          <a:ln>
            <a:noFill/>
          </a:ln>
        </p:spPr>
      </p:pic>
      <p:sp>
        <p:nvSpPr>
          <p:cNvPr id="310" name="Google Shape;310;p37"/>
          <p:cNvSpPr/>
          <p:nvPr/>
        </p:nvSpPr>
        <p:spPr>
          <a:xfrm>
            <a:off x="0" y="4671925"/>
            <a:ext cx="9144000" cy="471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1" name="Google Shape;311;p37"/>
          <p:cNvPicPr preferRelativeResize="0"/>
          <p:nvPr/>
        </p:nvPicPr>
        <p:blipFill>
          <a:blip r:embed="rId4">
            <a:alphaModFix/>
          </a:blip>
          <a:stretch>
            <a:fillRect/>
          </a:stretch>
        </p:blipFill>
        <p:spPr>
          <a:xfrm>
            <a:off x="912088" y="1077312"/>
            <a:ext cx="7319820" cy="35946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315" name="Shape 315"/>
        <p:cNvGrpSpPr/>
        <p:nvPr/>
      </p:nvGrpSpPr>
      <p:grpSpPr>
        <a:xfrm>
          <a:off x="0" y="0"/>
          <a:ext cx="0" cy="0"/>
          <a:chOff x="0" y="0"/>
          <a:chExt cx="0" cy="0"/>
        </a:xfrm>
      </p:grpSpPr>
      <p:sp>
        <p:nvSpPr>
          <p:cNvPr id="316" name="Google Shape;316;p38"/>
          <p:cNvSpPr/>
          <p:nvPr/>
        </p:nvSpPr>
        <p:spPr>
          <a:xfrm>
            <a:off x="0" y="0"/>
            <a:ext cx="9144000" cy="10773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8"/>
          <p:cNvSpPr txBox="1"/>
          <p:nvPr/>
        </p:nvSpPr>
        <p:spPr>
          <a:xfrm>
            <a:off x="0" y="0"/>
            <a:ext cx="9144000" cy="10773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rgbClr val="F1C232"/>
                </a:solidFill>
                <a:latin typeface="Proxima Nova"/>
                <a:ea typeface="Proxima Nova"/>
                <a:cs typeface="Proxima Nova"/>
                <a:sym typeface="Proxima Nova"/>
              </a:rPr>
              <a:t>Implementation: Model </a:t>
            </a:r>
            <a:endParaRPr b="1" sz="3200">
              <a:solidFill>
                <a:srgbClr val="F1C232"/>
              </a:solidFill>
              <a:latin typeface="Proxima Nova"/>
              <a:ea typeface="Proxima Nova"/>
              <a:cs typeface="Proxima Nova"/>
              <a:sym typeface="Proxima Nova"/>
            </a:endParaRPr>
          </a:p>
          <a:p>
            <a:pPr indent="0" lvl="0" marL="0" rtl="0" algn="l">
              <a:spcBef>
                <a:spcPts val="0"/>
              </a:spcBef>
              <a:spcAft>
                <a:spcPts val="0"/>
              </a:spcAft>
              <a:buNone/>
            </a:pPr>
            <a:r>
              <a:rPr b="1" lang="en" sz="2600">
                <a:solidFill>
                  <a:schemeClr val="lt1"/>
                </a:solidFill>
                <a:latin typeface="Proxima Nova"/>
                <a:ea typeface="Proxima Nova"/>
                <a:cs typeface="Proxima Nova"/>
                <a:sym typeface="Proxima Nova"/>
              </a:rPr>
              <a:t>     </a:t>
            </a:r>
            <a:r>
              <a:rPr b="1" lang="en" sz="2600">
                <a:solidFill>
                  <a:schemeClr val="dk1"/>
                </a:solidFill>
                <a:latin typeface="Proxima Nova"/>
                <a:ea typeface="Proxima Nova"/>
                <a:cs typeface="Proxima Nova"/>
                <a:sym typeface="Proxima Nova"/>
              </a:rPr>
              <a:t>        Top 25% Domestic Declarations</a:t>
            </a:r>
            <a:endParaRPr b="1" sz="3200">
              <a:solidFill>
                <a:srgbClr val="F1C232"/>
              </a:solidFill>
              <a:latin typeface="Proxima Nova"/>
              <a:ea typeface="Proxima Nova"/>
              <a:cs typeface="Proxima Nova"/>
              <a:sym typeface="Proxima Nova"/>
            </a:endParaRPr>
          </a:p>
        </p:txBody>
      </p:sp>
      <p:pic>
        <p:nvPicPr>
          <p:cNvPr id="318" name="Google Shape;318;p38"/>
          <p:cNvPicPr preferRelativeResize="0"/>
          <p:nvPr/>
        </p:nvPicPr>
        <p:blipFill>
          <a:blip r:embed="rId3">
            <a:alphaModFix/>
          </a:blip>
          <a:stretch>
            <a:fillRect/>
          </a:stretch>
        </p:blipFill>
        <p:spPr>
          <a:xfrm>
            <a:off x="5934525" y="76138"/>
            <a:ext cx="3118650" cy="925025"/>
          </a:xfrm>
          <a:prstGeom prst="rect">
            <a:avLst/>
          </a:prstGeom>
          <a:noFill/>
          <a:ln>
            <a:noFill/>
          </a:ln>
        </p:spPr>
      </p:pic>
      <p:sp>
        <p:nvSpPr>
          <p:cNvPr id="319" name="Google Shape;319;p38"/>
          <p:cNvSpPr/>
          <p:nvPr/>
        </p:nvSpPr>
        <p:spPr>
          <a:xfrm>
            <a:off x="0" y="4671925"/>
            <a:ext cx="9144000" cy="471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0" name="Google Shape;320;p38"/>
          <p:cNvPicPr preferRelativeResize="0"/>
          <p:nvPr/>
        </p:nvPicPr>
        <p:blipFill>
          <a:blip r:embed="rId4">
            <a:alphaModFix/>
          </a:blip>
          <a:stretch>
            <a:fillRect/>
          </a:stretch>
        </p:blipFill>
        <p:spPr>
          <a:xfrm>
            <a:off x="1224213" y="1077300"/>
            <a:ext cx="6695571" cy="35946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4" name="Shape 324"/>
        <p:cNvGrpSpPr/>
        <p:nvPr/>
      </p:nvGrpSpPr>
      <p:grpSpPr>
        <a:xfrm>
          <a:off x="0" y="0"/>
          <a:ext cx="0" cy="0"/>
          <a:chOff x="0" y="0"/>
          <a:chExt cx="0" cy="0"/>
        </a:xfrm>
      </p:grpSpPr>
      <p:sp>
        <p:nvSpPr>
          <p:cNvPr id="325" name="Google Shape;325;p39"/>
          <p:cNvSpPr/>
          <p:nvPr/>
        </p:nvSpPr>
        <p:spPr>
          <a:xfrm>
            <a:off x="0" y="0"/>
            <a:ext cx="9144000" cy="10773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9"/>
          <p:cNvSpPr txBox="1"/>
          <p:nvPr/>
        </p:nvSpPr>
        <p:spPr>
          <a:xfrm>
            <a:off x="0" y="0"/>
            <a:ext cx="9144000" cy="10773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rgbClr val="F1C232"/>
                </a:solidFill>
                <a:latin typeface="Proxima Nova"/>
                <a:ea typeface="Proxima Nova"/>
                <a:cs typeface="Proxima Nova"/>
                <a:sym typeface="Proxima Nova"/>
              </a:rPr>
              <a:t>Implementation: Model </a:t>
            </a:r>
            <a:endParaRPr b="1" sz="3200">
              <a:solidFill>
                <a:srgbClr val="F1C232"/>
              </a:solidFill>
              <a:latin typeface="Proxima Nova"/>
              <a:ea typeface="Proxima Nova"/>
              <a:cs typeface="Proxima Nova"/>
              <a:sym typeface="Proxima Nova"/>
            </a:endParaRPr>
          </a:p>
          <a:p>
            <a:pPr indent="0" lvl="0" marL="0" rtl="0" algn="l">
              <a:spcBef>
                <a:spcPts val="0"/>
              </a:spcBef>
              <a:spcAft>
                <a:spcPts val="0"/>
              </a:spcAft>
              <a:buNone/>
            </a:pPr>
            <a:r>
              <a:rPr b="1" lang="en" sz="2600">
                <a:solidFill>
                  <a:schemeClr val="lt1"/>
                </a:solidFill>
                <a:latin typeface="Proxima Nova"/>
                <a:ea typeface="Proxima Nova"/>
                <a:cs typeface="Proxima Nova"/>
                <a:sym typeface="Proxima Nova"/>
              </a:rPr>
              <a:t>     </a:t>
            </a:r>
            <a:r>
              <a:rPr b="1" lang="en" sz="2600">
                <a:solidFill>
                  <a:schemeClr val="dk1"/>
                </a:solidFill>
                <a:latin typeface="Proxima Nova"/>
                <a:ea typeface="Proxima Nova"/>
                <a:cs typeface="Proxima Nova"/>
                <a:sym typeface="Proxima Nova"/>
              </a:rPr>
              <a:t>      Simplified Domestic Declarations</a:t>
            </a:r>
            <a:endParaRPr b="1" sz="3200">
              <a:solidFill>
                <a:srgbClr val="F1C232"/>
              </a:solidFill>
              <a:latin typeface="Proxima Nova"/>
              <a:ea typeface="Proxima Nova"/>
              <a:cs typeface="Proxima Nova"/>
              <a:sym typeface="Proxima Nova"/>
            </a:endParaRPr>
          </a:p>
        </p:txBody>
      </p:sp>
      <p:pic>
        <p:nvPicPr>
          <p:cNvPr id="327" name="Google Shape;327;p39"/>
          <p:cNvPicPr preferRelativeResize="0"/>
          <p:nvPr/>
        </p:nvPicPr>
        <p:blipFill>
          <a:blip r:embed="rId3">
            <a:alphaModFix/>
          </a:blip>
          <a:stretch>
            <a:fillRect/>
          </a:stretch>
        </p:blipFill>
        <p:spPr>
          <a:xfrm>
            <a:off x="5934525" y="76138"/>
            <a:ext cx="3118650" cy="925025"/>
          </a:xfrm>
          <a:prstGeom prst="rect">
            <a:avLst/>
          </a:prstGeom>
          <a:noFill/>
          <a:ln>
            <a:noFill/>
          </a:ln>
        </p:spPr>
      </p:pic>
      <p:sp>
        <p:nvSpPr>
          <p:cNvPr id="328" name="Google Shape;328;p39"/>
          <p:cNvSpPr/>
          <p:nvPr/>
        </p:nvSpPr>
        <p:spPr>
          <a:xfrm>
            <a:off x="0" y="4671925"/>
            <a:ext cx="9144000" cy="471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9" name="Google Shape;329;p39"/>
          <p:cNvPicPr preferRelativeResize="0"/>
          <p:nvPr/>
        </p:nvPicPr>
        <p:blipFill>
          <a:blip r:embed="rId4">
            <a:alphaModFix/>
          </a:blip>
          <a:stretch>
            <a:fillRect/>
          </a:stretch>
        </p:blipFill>
        <p:spPr>
          <a:xfrm>
            <a:off x="2310509" y="1077300"/>
            <a:ext cx="4169440" cy="35946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33" name="Shape 333"/>
        <p:cNvGrpSpPr/>
        <p:nvPr/>
      </p:nvGrpSpPr>
      <p:grpSpPr>
        <a:xfrm>
          <a:off x="0" y="0"/>
          <a:ext cx="0" cy="0"/>
          <a:chOff x="0" y="0"/>
          <a:chExt cx="0" cy="0"/>
        </a:xfrm>
      </p:grpSpPr>
      <p:sp>
        <p:nvSpPr>
          <p:cNvPr id="334" name="Google Shape;334;p40"/>
          <p:cNvSpPr/>
          <p:nvPr/>
        </p:nvSpPr>
        <p:spPr>
          <a:xfrm>
            <a:off x="0" y="0"/>
            <a:ext cx="9144000" cy="10773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0"/>
          <p:cNvSpPr txBox="1"/>
          <p:nvPr/>
        </p:nvSpPr>
        <p:spPr>
          <a:xfrm>
            <a:off x="0" y="0"/>
            <a:ext cx="9144000" cy="10773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rgbClr val="F1C232"/>
                </a:solidFill>
                <a:latin typeface="Proxima Nova"/>
                <a:ea typeface="Proxima Nova"/>
                <a:cs typeface="Proxima Nova"/>
                <a:sym typeface="Proxima Nova"/>
              </a:rPr>
              <a:t>Implementation: Model </a:t>
            </a:r>
            <a:endParaRPr b="1" sz="3200">
              <a:solidFill>
                <a:srgbClr val="F1C232"/>
              </a:solidFill>
              <a:latin typeface="Proxima Nova"/>
              <a:ea typeface="Proxima Nova"/>
              <a:cs typeface="Proxima Nova"/>
              <a:sym typeface="Proxima Nova"/>
            </a:endParaRPr>
          </a:p>
          <a:p>
            <a:pPr indent="0" lvl="0" marL="0" rtl="0" algn="l">
              <a:spcBef>
                <a:spcPts val="0"/>
              </a:spcBef>
              <a:spcAft>
                <a:spcPts val="0"/>
              </a:spcAft>
              <a:buNone/>
            </a:pPr>
            <a:r>
              <a:rPr b="1" lang="en" sz="2600">
                <a:solidFill>
                  <a:schemeClr val="lt1"/>
                </a:solidFill>
                <a:latin typeface="Proxima Nova"/>
                <a:ea typeface="Proxima Nova"/>
                <a:cs typeface="Proxima Nova"/>
                <a:sym typeface="Proxima Nova"/>
              </a:rPr>
              <a:t>     </a:t>
            </a:r>
            <a:r>
              <a:rPr b="1" lang="en" sz="2600">
                <a:solidFill>
                  <a:schemeClr val="dk1"/>
                </a:solidFill>
                <a:latin typeface="Proxima Nova"/>
                <a:ea typeface="Proxima Nova"/>
                <a:cs typeface="Proxima Nova"/>
                <a:sym typeface="Proxima Nova"/>
              </a:rPr>
              <a:t>      Simplified Domestic Declarations</a:t>
            </a:r>
            <a:endParaRPr b="1" sz="3200">
              <a:solidFill>
                <a:srgbClr val="F1C232"/>
              </a:solidFill>
              <a:latin typeface="Proxima Nova"/>
              <a:ea typeface="Proxima Nova"/>
              <a:cs typeface="Proxima Nova"/>
              <a:sym typeface="Proxima Nova"/>
            </a:endParaRPr>
          </a:p>
        </p:txBody>
      </p:sp>
      <p:pic>
        <p:nvPicPr>
          <p:cNvPr id="336" name="Google Shape;336;p40"/>
          <p:cNvPicPr preferRelativeResize="0"/>
          <p:nvPr/>
        </p:nvPicPr>
        <p:blipFill>
          <a:blip r:embed="rId3">
            <a:alphaModFix/>
          </a:blip>
          <a:stretch>
            <a:fillRect/>
          </a:stretch>
        </p:blipFill>
        <p:spPr>
          <a:xfrm>
            <a:off x="5934525" y="76138"/>
            <a:ext cx="3118650" cy="925025"/>
          </a:xfrm>
          <a:prstGeom prst="rect">
            <a:avLst/>
          </a:prstGeom>
          <a:noFill/>
          <a:ln>
            <a:noFill/>
          </a:ln>
        </p:spPr>
      </p:pic>
      <p:sp>
        <p:nvSpPr>
          <p:cNvPr id="337" name="Google Shape;337;p40"/>
          <p:cNvSpPr/>
          <p:nvPr/>
        </p:nvSpPr>
        <p:spPr>
          <a:xfrm>
            <a:off x="0" y="4671925"/>
            <a:ext cx="9144000" cy="471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8" name="Google Shape;338;p40"/>
          <p:cNvPicPr preferRelativeResize="0"/>
          <p:nvPr/>
        </p:nvPicPr>
        <p:blipFill>
          <a:blip r:embed="rId4">
            <a:alphaModFix/>
          </a:blip>
          <a:stretch>
            <a:fillRect/>
          </a:stretch>
        </p:blipFill>
        <p:spPr>
          <a:xfrm>
            <a:off x="2565614" y="1077300"/>
            <a:ext cx="3699138" cy="35946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42" name="Shape 342"/>
        <p:cNvGrpSpPr/>
        <p:nvPr/>
      </p:nvGrpSpPr>
      <p:grpSpPr>
        <a:xfrm>
          <a:off x="0" y="0"/>
          <a:ext cx="0" cy="0"/>
          <a:chOff x="0" y="0"/>
          <a:chExt cx="0" cy="0"/>
        </a:xfrm>
      </p:grpSpPr>
      <p:sp>
        <p:nvSpPr>
          <p:cNvPr id="343" name="Google Shape;343;p41"/>
          <p:cNvSpPr/>
          <p:nvPr/>
        </p:nvSpPr>
        <p:spPr>
          <a:xfrm>
            <a:off x="0" y="0"/>
            <a:ext cx="9144000" cy="10773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1"/>
          <p:cNvSpPr txBox="1"/>
          <p:nvPr/>
        </p:nvSpPr>
        <p:spPr>
          <a:xfrm>
            <a:off x="0" y="0"/>
            <a:ext cx="9144000" cy="10773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rgbClr val="F1C232"/>
                </a:solidFill>
                <a:latin typeface="Proxima Nova"/>
                <a:ea typeface="Proxima Nova"/>
                <a:cs typeface="Proxima Nova"/>
                <a:sym typeface="Proxima Nova"/>
              </a:rPr>
              <a:t>Implementation: Model </a:t>
            </a:r>
            <a:endParaRPr b="1" sz="3200">
              <a:solidFill>
                <a:srgbClr val="F1C232"/>
              </a:solidFill>
              <a:latin typeface="Proxima Nova"/>
              <a:ea typeface="Proxima Nova"/>
              <a:cs typeface="Proxima Nova"/>
              <a:sym typeface="Proxima Nova"/>
            </a:endParaRPr>
          </a:p>
          <a:p>
            <a:pPr indent="0" lvl="0" marL="0" rtl="0" algn="l">
              <a:spcBef>
                <a:spcPts val="0"/>
              </a:spcBef>
              <a:spcAft>
                <a:spcPts val="0"/>
              </a:spcAft>
              <a:buNone/>
            </a:pPr>
            <a:r>
              <a:rPr b="1" lang="en" sz="2600">
                <a:solidFill>
                  <a:schemeClr val="lt1"/>
                </a:solidFill>
                <a:latin typeface="Proxima Nova"/>
                <a:ea typeface="Proxima Nova"/>
                <a:cs typeface="Proxima Nova"/>
                <a:sym typeface="Proxima Nova"/>
              </a:rPr>
              <a:t>     </a:t>
            </a:r>
            <a:r>
              <a:rPr b="1" lang="en" sz="2600">
                <a:solidFill>
                  <a:schemeClr val="dk1"/>
                </a:solidFill>
                <a:latin typeface="Proxima Nova"/>
                <a:ea typeface="Proxima Nova"/>
                <a:cs typeface="Proxima Nova"/>
                <a:sym typeface="Proxima Nova"/>
              </a:rPr>
              <a:t>        Full </a:t>
            </a:r>
            <a:r>
              <a:rPr b="1" lang="en" sz="2600">
                <a:solidFill>
                  <a:schemeClr val="dk1"/>
                </a:solidFill>
                <a:latin typeface="Proxima Nova"/>
                <a:ea typeface="Proxima Nova"/>
                <a:cs typeface="Proxima Nova"/>
                <a:sym typeface="Proxima Nova"/>
              </a:rPr>
              <a:t>International Declarations</a:t>
            </a:r>
            <a:endParaRPr b="1" sz="2600">
              <a:solidFill>
                <a:schemeClr val="dk1"/>
              </a:solidFill>
              <a:latin typeface="Proxima Nova"/>
              <a:ea typeface="Proxima Nova"/>
              <a:cs typeface="Proxima Nova"/>
              <a:sym typeface="Proxima Nova"/>
            </a:endParaRPr>
          </a:p>
        </p:txBody>
      </p:sp>
      <p:pic>
        <p:nvPicPr>
          <p:cNvPr id="345" name="Google Shape;345;p41"/>
          <p:cNvPicPr preferRelativeResize="0"/>
          <p:nvPr/>
        </p:nvPicPr>
        <p:blipFill>
          <a:blip r:embed="rId3">
            <a:alphaModFix/>
          </a:blip>
          <a:stretch>
            <a:fillRect/>
          </a:stretch>
        </p:blipFill>
        <p:spPr>
          <a:xfrm>
            <a:off x="5934525" y="76138"/>
            <a:ext cx="3118650" cy="925025"/>
          </a:xfrm>
          <a:prstGeom prst="rect">
            <a:avLst/>
          </a:prstGeom>
          <a:noFill/>
          <a:ln>
            <a:noFill/>
          </a:ln>
        </p:spPr>
      </p:pic>
      <p:sp>
        <p:nvSpPr>
          <p:cNvPr id="346" name="Google Shape;346;p41"/>
          <p:cNvSpPr/>
          <p:nvPr/>
        </p:nvSpPr>
        <p:spPr>
          <a:xfrm>
            <a:off x="0" y="4671925"/>
            <a:ext cx="9144000" cy="471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1"/>
          <p:cNvSpPr txBox="1"/>
          <p:nvPr/>
        </p:nvSpPr>
        <p:spPr>
          <a:xfrm>
            <a:off x="127000" y="1155700"/>
            <a:ext cx="7315200" cy="7233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t/>
            </a:r>
            <a:endParaRPr>
              <a:highlight>
                <a:schemeClr val="dk1"/>
              </a:highlight>
            </a:endParaRPr>
          </a:p>
          <a:p>
            <a:pPr indent="0" lvl="0" marL="457200" rtl="0" algn="l">
              <a:lnSpc>
                <a:spcPct val="150000"/>
              </a:lnSpc>
              <a:spcBef>
                <a:spcPts val="0"/>
              </a:spcBef>
              <a:spcAft>
                <a:spcPts val="0"/>
              </a:spcAft>
              <a:buNone/>
            </a:pPr>
            <a:r>
              <a:t/>
            </a:r>
            <a:endParaRPr>
              <a:highlight>
                <a:schemeClr val="dk1"/>
              </a:highlight>
            </a:endParaRPr>
          </a:p>
        </p:txBody>
      </p:sp>
      <p:pic>
        <p:nvPicPr>
          <p:cNvPr id="348" name="Google Shape;348;p41"/>
          <p:cNvPicPr preferRelativeResize="0"/>
          <p:nvPr/>
        </p:nvPicPr>
        <p:blipFill>
          <a:blip r:embed="rId4">
            <a:alphaModFix/>
          </a:blip>
          <a:stretch>
            <a:fillRect/>
          </a:stretch>
        </p:blipFill>
        <p:spPr>
          <a:xfrm>
            <a:off x="1403788" y="1077300"/>
            <a:ext cx="6336415" cy="3585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6" name="Shape 76"/>
        <p:cNvGrpSpPr/>
        <p:nvPr/>
      </p:nvGrpSpPr>
      <p:grpSpPr>
        <a:xfrm>
          <a:off x="0" y="0"/>
          <a:ext cx="0" cy="0"/>
          <a:chOff x="0" y="0"/>
          <a:chExt cx="0" cy="0"/>
        </a:xfrm>
      </p:grpSpPr>
      <p:sp>
        <p:nvSpPr>
          <p:cNvPr id="77" name="Google Shape;77;p15"/>
          <p:cNvSpPr/>
          <p:nvPr/>
        </p:nvSpPr>
        <p:spPr>
          <a:xfrm>
            <a:off x="0" y="0"/>
            <a:ext cx="9144000" cy="10773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txBox="1"/>
          <p:nvPr/>
        </p:nvSpPr>
        <p:spPr>
          <a:xfrm>
            <a:off x="0" y="0"/>
            <a:ext cx="9144000" cy="10773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rgbClr val="F1C232"/>
                </a:solidFill>
                <a:latin typeface="Proxima Nova"/>
                <a:ea typeface="Proxima Nova"/>
                <a:cs typeface="Proxima Nova"/>
                <a:sym typeface="Proxima Nova"/>
              </a:rPr>
              <a:t>Ferret Miner:</a:t>
            </a:r>
            <a:endParaRPr b="1" sz="3200">
              <a:solidFill>
                <a:srgbClr val="F1C232"/>
              </a:solidFill>
              <a:latin typeface="Proxima Nova"/>
              <a:ea typeface="Proxima Nova"/>
              <a:cs typeface="Proxima Nova"/>
              <a:sym typeface="Proxima Nova"/>
            </a:endParaRPr>
          </a:p>
          <a:p>
            <a:pPr indent="0" lvl="0" marL="0" rtl="0" algn="l">
              <a:spcBef>
                <a:spcPts val="0"/>
              </a:spcBef>
              <a:spcAft>
                <a:spcPts val="0"/>
              </a:spcAft>
              <a:buNone/>
            </a:pPr>
            <a:r>
              <a:rPr b="1" lang="en" sz="2600">
                <a:solidFill>
                  <a:schemeClr val="lt1"/>
                </a:solidFill>
                <a:latin typeface="Proxima Nova"/>
                <a:ea typeface="Proxima Nova"/>
                <a:cs typeface="Proxima Nova"/>
                <a:sym typeface="Proxima Nova"/>
              </a:rPr>
              <a:t>     </a:t>
            </a:r>
            <a:r>
              <a:rPr b="1" lang="en" sz="2600">
                <a:solidFill>
                  <a:schemeClr val="dk1"/>
                </a:solidFill>
                <a:latin typeface="Proxima Nova"/>
                <a:ea typeface="Proxima Nova"/>
                <a:cs typeface="Proxima Nova"/>
                <a:sym typeface="Proxima Nova"/>
              </a:rPr>
              <a:t>         A Process Mining Case Study</a:t>
            </a:r>
            <a:endParaRPr b="1" sz="2600">
              <a:solidFill>
                <a:schemeClr val="dk1"/>
              </a:solidFill>
              <a:latin typeface="Proxima Nova"/>
              <a:ea typeface="Proxima Nova"/>
              <a:cs typeface="Proxima Nova"/>
              <a:sym typeface="Proxima Nova"/>
            </a:endParaRPr>
          </a:p>
        </p:txBody>
      </p:sp>
      <p:pic>
        <p:nvPicPr>
          <p:cNvPr id="79" name="Google Shape;79;p15"/>
          <p:cNvPicPr preferRelativeResize="0"/>
          <p:nvPr/>
        </p:nvPicPr>
        <p:blipFill>
          <a:blip r:embed="rId4">
            <a:alphaModFix/>
          </a:blip>
          <a:stretch>
            <a:fillRect/>
          </a:stretch>
        </p:blipFill>
        <p:spPr>
          <a:xfrm>
            <a:off x="5934525" y="76138"/>
            <a:ext cx="3118650" cy="925025"/>
          </a:xfrm>
          <a:prstGeom prst="rect">
            <a:avLst/>
          </a:prstGeom>
          <a:noFill/>
          <a:ln>
            <a:noFill/>
          </a:ln>
        </p:spPr>
      </p:pic>
      <p:sp>
        <p:nvSpPr>
          <p:cNvPr id="80" name="Google Shape;80;p15"/>
          <p:cNvSpPr/>
          <p:nvPr/>
        </p:nvSpPr>
        <p:spPr>
          <a:xfrm>
            <a:off x="0" y="4671925"/>
            <a:ext cx="9144000" cy="471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txBox="1"/>
          <p:nvPr/>
        </p:nvSpPr>
        <p:spPr>
          <a:xfrm>
            <a:off x="127000" y="1155700"/>
            <a:ext cx="7315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Table of content</a:t>
            </a:r>
            <a:endParaRPr b="1" sz="1800"/>
          </a:p>
        </p:txBody>
      </p:sp>
      <p:sp>
        <p:nvSpPr>
          <p:cNvPr id="82" name="Google Shape;82;p15"/>
          <p:cNvSpPr txBox="1"/>
          <p:nvPr/>
        </p:nvSpPr>
        <p:spPr>
          <a:xfrm>
            <a:off x="127000" y="1943100"/>
            <a:ext cx="88266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Introduction Process Mining</a:t>
            </a:r>
            <a:endParaRPr/>
          </a:p>
          <a:p>
            <a:pPr indent="-317500" lvl="0" marL="457200" rtl="0" algn="l">
              <a:spcBef>
                <a:spcPts val="0"/>
              </a:spcBef>
              <a:spcAft>
                <a:spcPts val="0"/>
              </a:spcAft>
              <a:buSzPts val="1400"/>
              <a:buChar char="●"/>
            </a:pPr>
            <a:r>
              <a:rPr lang="en"/>
              <a:t>Motivation</a:t>
            </a:r>
            <a:endParaRPr/>
          </a:p>
          <a:p>
            <a:pPr indent="-317500" lvl="0" marL="457200" rtl="0" algn="l">
              <a:spcBef>
                <a:spcPts val="0"/>
              </a:spcBef>
              <a:spcAft>
                <a:spcPts val="0"/>
              </a:spcAft>
              <a:buSzPts val="1400"/>
              <a:buChar char="●"/>
            </a:pPr>
            <a:r>
              <a:rPr lang="en"/>
              <a:t>Challenges</a:t>
            </a:r>
            <a:endParaRPr/>
          </a:p>
          <a:p>
            <a:pPr indent="-317500" lvl="0" marL="457200" rtl="0" algn="l">
              <a:spcBef>
                <a:spcPts val="0"/>
              </a:spcBef>
              <a:spcAft>
                <a:spcPts val="0"/>
              </a:spcAft>
              <a:buSzPts val="1400"/>
              <a:buChar char="●"/>
            </a:pPr>
            <a:r>
              <a:rPr lang="en"/>
              <a:t>A</a:t>
            </a:r>
            <a:r>
              <a:rPr lang="en"/>
              <a:t>pproa</a:t>
            </a:r>
            <a:r>
              <a:rPr lang="en"/>
              <a:t>ch</a:t>
            </a:r>
            <a:endParaRPr/>
          </a:p>
          <a:p>
            <a:pPr indent="-317500" lvl="0" marL="457200" rtl="0" algn="l">
              <a:spcBef>
                <a:spcPts val="0"/>
              </a:spcBef>
              <a:spcAft>
                <a:spcPts val="0"/>
              </a:spcAft>
              <a:buSzPts val="1400"/>
              <a:buChar char="●"/>
            </a:pPr>
            <a:r>
              <a:rPr lang="en"/>
              <a:t>Implementation</a:t>
            </a:r>
            <a:endParaRPr/>
          </a:p>
          <a:p>
            <a:pPr indent="-317500" lvl="0" marL="457200" rtl="0" algn="l">
              <a:spcBef>
                <a:spcPts val="0"/>
              </a:spcBef>
              <a:spcAft>
                <a:spcPts val="0"/>
              </a:spcAft>
              <a:buSzPts val="1400"/>
              <a:buChar char="●"/>
            </a:pPr>
            <a:r>
              <a:rPr lang="en"/>
              <a:t>Findings</a:t>
            </a:r>
            <a:r>
              <a:rPr lang="en"/>
              <a:t> and </a:t>
            </a:r>
            <a:r>
              <a:rPr lang="en"/>
              <a:t>Conclusion</a:t>
            </a:r>
            <a:endParaRPr/>
          </a:p>
          <a:p>
            <a:pPr indent="-317500" lvl="0" marL="457200" rtl="0" algn="l">
              <a:spcBef>
                <a:spcPts val="0"/>
              </a:spcBef>
              <a:spcAft>
                <a:spcPts val="0"/>
              </a:spcAft>
              <a:buSzPts val="1400"/>
              <a:buChar char="●"/>
            </a:pPr>
            <a:r>
              <a:rPr lang="en"/>
              <a:t>Future </a:t>
            </a:r>
            <a:r>
              <a:rPr lang="en"/>
              <a:t>Scope</a:t>
            </a:r>
            <a:endParaRPr/>
          </a:p>
          <a:p>
            <a:pPr indent="0" lvl="0" marL="45720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52" name="Shape 352"/>
        <p:cNvGrpSpPr/>
        <p:nvPr/>
      </p:nvGrpSpPr>
      <p:grpSpPr>
        <a:xfrm>
          <a:off x="0" y="0"/>
          <a:ext cx="0" cy="0"/>
          <a:chOff x="0" y="0"/>
          <a:chExt cx="0" cy="0"/>
        </a:xfrm>
      </p:grpSpPr>
      <p:sp>
        <p:nvSpPr>
          <p:cNvPr id="353" name="Google Shape;353;p42"/>
          <p:cNvSpPr/>
          <p:nvPr/>
        </p:nvSpPr>
        <p:spPr>
          <a:xfrm>
            <a:off x="0" y="0"/>
            <a:ext cx="9144000" cy="10773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2"/>
          <p:cNvSpPr txBox="1"/>
          <p:nvPr/>
        </p:nvSpPr>
        <p:spPr>
          <a:xfrm>
            <a:off x="0" y="0"/>
            <a:ext cx="9144000" cy="10773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rgbClr val="F1C232"/>
                </a:solidFill>
                <a:latin typeface="Proxima Nova"/>
                <a:ea typeface="Proxima Nova"/>
                <a:cs typeface="Proxima Nova"/>
                <a:sym typeface="Proxima Nova"/>
              </a:rPr>
              <a:t>Implementation: Model Naive</a:t>
            </a:r>
            <a:endParaRPr b="1" sz="3200">
              <a:solidFill>
                <a:srgbClr val="F1C232"/>
              </a:solidFill>
              <a:latin typeface="Proxima Nova"/>
              <a:ea typeface="Proxima Nova"/>
              <a:cs typeface="Proxima Nova"/>
              <a:sym typeface="Proxima Nova"/>
            </a:endParaRPr>
          </a:p>
          <a:p>
            <a:pPr indent="0" lvl="0" marL="0" rtl="0" algn="l">
              <a:spcBef>
                <a:spcPts val="0"/>
              </a:spcBef>
              <a:spcAft>
                <a:spcPts val="0"/>
              </a:spcAft>
              <a:buNone/>
            </a:pPr>
            <a:r>
              <a:rPr b="1" lang="en" sz="2600">
                <a:solidFill>
                  <a:schemeClr val="lt1"/>
                </a:solidFill>
                <a:latin typeface="Proxima Nova"/>
                <a:ea typeface="Proxima Nova"/>
                <a:cs typeface="Proxima Nova"/>
                <a:sym typeface="Proxima Nova"/>
              </a:rPr>
              <a:t>     </a:t>
            </a:r>
            <a:r>
              <a:rPr b="1" lang="en" sz="2600">
                <a:solidFill>
                  <a:schemeClr val="dk1"/>
                </a:solidFill>
                <a:latin typeface="Proxima Nova"/>
                <a:ea typeface="Proxima Nova"/>
                <a:cs typeface="Proxima Nova"/>
                <a:sym typeface="Proxima Nova"/>
              </a:rPr>
              <a:t>    Top 15% International Variants</a:t>
            </a:r>
            <a:endParaRPr b="1" sz="2600">
              <a:solidFill>
                <a:schemeClr val="dk1"/>
              </a:solidFill>
              <a:latin typeface="Proxima Nova"/>
              <a:ea typeface="Proxima Nova"/>
              <a:cs typeface="Proxima Nova"/>
              <a:sym typeface="Proxima Nova"/>
            </a:endParaRPr>
          </a:p>
        </p:txBody>
      </p:sp>
      <p:pic>
        <p:nvPicPr>
          <p:cNvPr id="355" name="Google Shape;355;p42"/>
          <p:cNvPicPr preferRelativeResize="0"/>
          <p:nvPr/>
        </p:nvPicPr>
        <p:blipFill>
          <a:blip r:embed="rId3">
            <a:alphaModFix/>
          </a:blip>
          <a:stretch>
            <a:fillRect/>
          </a:stretch>
        </p:blipFill>
        <p:spPr>
          <a:xfrm>
            <a:off x="5934525" y="76138"/>
            <a:ext cx="3118650" cy="925025"/>
          </a:xfrm>
          <a:prstGeom prst="rect">
            <a:avLst/>
          </a:prstGeom>
          <a:noFill/>
          <a:ln>
            <a:noFill/>
          </a:ln>
        </p:spPr>
      </p:pic>
      <p:sp>
        <p:nvSpPr>
          <p:cNvPr id="356" name="Google Shape;356;p42"/>
          <p:cNvSpPr/>
          <p:nvPr/>
        </p:nvSpPr>
        <p:spPr>
          <a:xfrm>
            <a:off x="0" y="4671925"/>
            <a:ext cx="9144000" cy="471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2"/>
          <p:cNvSpPr txBox="1"/>
          <p:nvPr/>
        </p:nvSpPr>
        <p:spPr>
          <a:xfrm>
            <a:off x="127000" y="1155700"/>
            <a:ext cx="7315200" cy="7233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t/>
            </a:r>
            <a:endParaRPr>
              <a:highlight>
                <a:schemeClr val="dk1"/>
              </a:highlight>
            </a:endParaRPr>
          </a:p>
          <a:p>
            <a:pPr indent="0" lvl="0" marL="457200" rtl="0" algn="l">
              <a:lnSpc>
                <a:spcPct val="150000"/>
              </a:lnSpc>
              <a:spcBef>
                <a:spcPts val="0"/>
              </a:spcBef>
              <a:spcAft>
                <a:spcPts val="0"/>
              </a:spcAft>
              <a:buNone/>
            </a:pPr>
            <a:r>
              <a:t/>
            </a:r>
            <a:endParaRPr>
              <a:highlight>
                <a:schemeClr val="dk1"/>
              </a:highlight>
            </a:endParaRPr>
          </a:p>
        </p:txBody>
      </p:sp>
      <p:pic>
        <p:nvPicPr>
          <p:cNvPr id="358" name="Google Shape;358;p42"/>
          <p:cNvPicPr preferRelativeResize="0"/>
          <p:nvPr/>
        </p:nvPicPr>
        <p:blipFill>
          <a:blip r:embed="rId4">
            <a:alphaModFix/>
          </a:blip>
          <a:stretch>
            <a:fillRect/>
          </a:stretch>
        </p:blipFill>
        <p:spPr>
          <a:xfrm>
            <a:off x="1572725" y="1077300"/>
            <a:ext cx="5614786" cy="36282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362" name="Shape 362"/>
        <p:cNvGrpSpPr/>
        <p:nvPr/>
      </p:nvGrpSpPr>
      <p:grpSpPr>
        <a:xfrm>
          <a:off x="0" y="0"/>
          <a:ext cx="0" cy="0"/>
          <a:chOff x="0" y="0"/>
          <a:chExt cx="0" cy="0"/>
        </a:xfrm>
      </p:grpSpPr>
      <p:sp>
        <p:nvSpPr>
          <p:cNvPr id="363" name="Google Shape;363;p43"/>
          <p:cNvSpPr/>
          <p:nvPr/>
        </p:nvSpPr>
        <p:spPr>
          <a:xfrm>
            <a:off x="0" y="0"/>
            <a:ext cx="9144000" cy="10773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3"/>
          <p:cNvSpPr txBox="1"/>
          <p:nvPr/>
        </p:nvSpPr>
        <p:spPr>
          <a:xfrm>
            <a:off x="0" y="0"/>
            <a:ext cx="9144000" cy="10773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rgbClr val="F1C232"/>
                </a:solidFill>
                <a:latin typeface="Proxima Nova"/>
                <a:ea typeface="Proxima Nova"/>
                <a:cs typeface="Proxima Nova"/>
                <a:sym typeface="Proxima Nova"/>
              </a:rPr>
              <a:t>Implementation: Model Naive</a:t>
            </a:r>
            <a:endParaRPr b="1" sz="3200">
              <a:solidFill>
                <a:srgbClr val="F1C232"/>
              </a:solidFill>
              <a:latin typeface="Proxima Nova"/>
              <a:ea typeface="Proxima Nova"/>
              <a:cs typeface="Proxima Nova"/>
              <a:sym typeface="Proxima Nova"/>
            </a:endParaRPr>
          </a:p>
          <a:p>
            <a:pPr indent="0" lvl="0" marL="0" rtl="0" algn="l">
              <a:spcBef>
                <a:spcPts val="0"/>
              </a:spcBef>
              <a:spcAft>
                <a:spcPts val="0"/>
              </a:spcAft>
              <a:buNone/>
            </a:pPr>
            <a:r>
              <a:rPr b="1" lang="en" sz="2600">
                <a:solidFill>
                  <a:schemeClr val="lt1"/>
                </a:solidFill>
                <a:latin typeface="Proxima Nova"/>
                <a:ea typeface="Proxima Nova"/>
                <a:cs typeface="Proxima Nova"/>
                <a:sym typeface="Proxima Nova"/>
              </a:rPr>
              <a:t>     </a:t>
            </a:r>
            <a:r>
              <a:rPr b="1" lang="en" sz="2600">
                <a:solidFill>
                  <a:schemeClr val="dk1"/>
                </a:solidFill>
                <a:latin typeface="Proxima Nova"/>
                <a:ea typeface="Proxima Nova"/>
                <a:cs typeface="Proxima Nova"/>
                <a:sym typeface="Proxima Nova"/>
              </a:rPr>
              <a:t>    Top 15% International Variants</a:t>
            </a:r>
            <a:endParaRPr b="1" sz="2600">
              <a:solidFill>
                <a:schemeClr val="dk1"/>
              </a:solidFill>
              <a:latin typeface="Proxima Nova"/>
              <a:ea typeface="Proxima Nova"/>
              <a:cs typeface="Proxima Nova"/>
              <a:sym typeface="Proxima Nova"/>
            </a:endParaRPr>
          </a:p>
        </p:txBody>
      </p:sp>
      <p:pic>
        <p:nvPicPr>
          <p:cNvPr id="365" name="Google Shape;365;p43"/>
          <p:cNvPicPr preferRelativeResize="0"/>
          <p:nvPr/>
        </p:nvPicPr>
        <p:blipFill>
          <a:blip r:embed="rId3">
            <a:alphaModFix/>
          </a:blip>
          <a:stretch>
            <a:fillRect/>
          </a:stretch>
        </p:blipFill>
        <p:spPr>
          <a:xfrm>
            <a:off x="5934525" y="76138"/>
            <a:ext cx="3118650" cy="925025"/>
          </a:xfrm>
          <a:prstGeom prst="rect">
            <a:avLst/>
          </a:prstGeom>
          <a:noFill/>
          <a:ln>
            <a:noFill/>
          </a:ln>
        </p:spPr>
      </p:pic>
      <p:sp>
        <p:nvSpPr>
          <p:cNvPr id="366" name="Google Shape;366;p43"/>
          <p:cNvSpPr/>
          <p:nvPr/>
        </p:nvSpPr>
        <p:spPr>
          <a:xfrm>
            <a:off x="0" y="4671925"/>
            <a:ext cx="9144000" cy="471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3"/>
          <p:cNvSpPr txBox="1"/>
          <p:nvPr/>
        </p:nvSpPr>
        <p:spPr>
          <a:xfrm>
            <a:off x="127000" y="1155700"/>
            <a:ext cx="7315200" cy="7233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t/>
            </a:r>
            <a:endParaRPr>
              <a:highlight>
                <a:schemeClr val="dk1"/>
              </a:highlight>
            </a:endParaRPr>
          </a:p>
          <a:p>
            <a:pPr indent="0" lvl="0" marL="457200" rtl="0" algn="l">
              <a:lnSpc>
                <a:spcPct val="150000"/>
              </a:lnSpc>
              <a:spcBef>
                <a:spcPts val="0"/>
              </a:spcBef>
              <a:spcAft>
                <a:spcPts val="0"/>
              </a:spcAft>
              <a:buNone/>
            </a:pPr>
            <a:r>
              <a:t/>
            </a:r>
            <a:endParaRPr>
              <a:highlight>
                <a:schemeClr val="dk1"/>
              </a:highlight>
            </a:endParaRPr>
          </a:p>
        </p:txBody>
      </p:sp>
      <p:pic>
        <p:nvPicPr>
          <p:cNvPr id="368" name="Google Shape;368;p43"/>
          <p:cNvPicPr preferRelativeResize="0"/>
          <p:nvPr/>
        </p:nvPicPr>
        <p:blipFill>
          <a:blip r:embed="rId4">
            <a:alphaModFix/>
          </a:blip>
          <a:stretch>
            <a:fillRect/>
          </a:stretch>
        </p:blipFill>
        <p:spPr>
          <a:xfrm>
            <a:off x="2038225" y="1077301"/>
            <a:ext cx="5046019" cy="35946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72" name="Shape 372"/>
        <p:cNvGrpSpPr/>
        <p:nvPr/>
      </p:nvGrpSpPr>
      <p:grpSpPr>
        <a:xfrm>
          <a:off x="0" y="0"/>
          <a:ext cx="0" cy="0"/>
          <a:chOff x="0" y="0"/>
          <a:chExt cx="0" cy="0"/>
        </a:xfrm>
      </p:grpSpPr>
      <p:sp>
        <p:nvSpPr>
          <p:cNvPr id="373" name="Google Shape;373;p44"/>
          <p:cNvSpPr/>
          <p:nvPr/>
        </p:nvSpPr>
        <p:spPr>
          <a:xfrm>
            <a:off x="0" y="0"/>
            <a:ext cx="9144000" cy="10773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4"/>
          <p:cNvSpPr txBox="1"/>
          <p:nvPr/>
        </p:nvSpPr>
        <p:spPr>
          <a:xfrm>
            <a:off x="0" y="0"/>
            <a:ext cx="9144000" cy="10773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rgbClr val="F1C232"/>
                </a:solidFill>
                <a:latin typeface="Proxima Nova"/>
                <a:ea typeface="Proxima Nova"/>
                <a:cs typeface="Proxima Nova"/>
                <a:sym typeface="Proxima Nova"/>
              </a:rPr>
              <a:t>Implementation: Model Naive</a:t>
            </a:r>
            <a:endParaRPr b="1" sz="3200">
              <a:solidFill>
                <a:srgbClr val="F1C232"/>
              </a:solidFill>
              <a:latin typeface="Proxima Nova"/>
              <a:ea typeface="Proxima Nova"/>
              <a:cs typeface="Proxima Nova"/>
              <a:sym typeface="Proxima Nova"/>
            </a:endParaRPr>
          </a:p>
          <a:p>
            <a:pPr indent="0" lvl="0" marL="0" rtl="0" algn="l">
              <a:spcBef>
                <a:spcPts val="0"/>
              </a:spcBef>
              <a:spcAft>
                <a:spcPts val="0"/>
              </a:spcAft>
              <a:buNone/>
            </a:pPr>
            <a:r>
              <a:rPr b="1" lang="en" sz="2600">
                <a:solidFill>
                  <a:schemeClr val="lt1"/>
                </a:solidFill>
                <a:latin typeface="Proxima Nova"/>
                <a:ea typeface="Proxima Nova"/>
                <a:cs typeface="Proxima Nova"/>
                <a:sym typeface="Proxima Nova"/>
              </a:rPr>
              <a:t>     </a:t>
            </a:r>
            <a:r>
              <a:rPr b="1" lang="en" sz="2600">
                <a:solidFill>
                  <a:schemeClr val="dk1"/>
                </a:solidFill>
                <a:latin typeface="Proxima Nova"/>
                <a:ea typeface="Proxima Nova"/>
                <a:cs typeface="Proxima Nova"/>
                <a:sym typeface="Proxima Nova"/>
              </a:rPr>
              <a:t>   	Simplified International Variants</a:t>
            </a:r>
            <a:endParaRPr b="1" sz="2600">
              <a:solidFill>
                <a:schemeClr val="dk1"/>
              </a:solidFill>
              <a:latin typeface="Proxima Nova"/>
              <a:ea typeface="Proxima Nova"/>
              <a:cs typeface="Proxima Nova"/>
              <a:sym typeface="Proxima Nova"/>
            </a:endParaRPr>
          </a:p>
        </p:txBody>
      </p:sp>
      <p:pic>
        <p:nvPicPr>
          <p:cNvPr id="375" name="Google Shape;375;p44"/>
          <p:cNvPicPr preferRelativeResize="0"/>
          <p:nvPr/>
        </p:nvPicPr>
        <p:blipFill>
          <a:blip r:embed="rId3">
            <a:alphaModFix/>
          </a:blip>
          <a:stretch>
            <a:fillRect/>
          </a:stretch>
        </p:blipFill>
        <p:spPr>
          <a:xfrm>
            <a:off x="5934525" y="76138"/>
            <a:ext cx="3118650" cy="925025"/>
          </a:xfrm>
          <a:prstGeom prst="rect">
            <a:avLst/>
          </a:prstGeom>
          <a:noFill/>
          <a:ln>
            <a:noFill/>
          </a:ln>
        </p:spPr>
      </p:pic>
      <p:sp>
        <p:nvSpPr>
          <p:cNvPr id="376" name="Google Shape;376;p44"/>
          <p:cNvSpPr/>
          <p:nvPr/>
        </p:nvSpPr>
        <p:spPr>
          <a:xfrm>
            <a:off x="0" y="4671925"/>
            <a:ext cx="9144000" cy="471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4"/>
          <p:cNvSpPr txBox="1"/>
          <p:nvPr/>
        </p:nvSpPr>
        <p:spPr>
          <a:xfrm>
            <a:off x="127000" y="1155700"/>
            <a:ext cx="7315200" cy="7233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t/>
            </a:r>
            <a:endParaRPr>
              <a:highlight>
                <a:schemeClr val="dk1"/>
              </a:highlight>
            </a:endParaRPr>
          </a:p>
          <a:p>
            <a:pPr indent="0" lvl="0" marL="457200" rtl="0" algn="l">
              <a:lnSpc>
                <a:spcPct val="150000"/>
              </a:lnSpc>
              <a:spcBef>
                <a:spcPts val="0"/>
              </a:spcBef>
              <a:spcAft>
                <a:spcPts val="0"/>
              </a:spcAft>
              <a:buNone/>
            </a:pPr>
            <a:r>
              <a:t/>
            </a:r>
            <a:endParaRPr>
              <a:highlight>
                <a:schemeClr val="dk1"/>
              </a:highlight>
            </a:endParaRPr>
          </a:p>
        </p:txBody>
      </p:sp>
      <p:pic>
        <p:nvPicPr>
          <p:cNvPr id="378" name="Google Shape;378;p44"/>
          <p:cNvPicPr preferRelativeResize="0"/>
          <p:nvPr/>
        </p:nvPicPr>
        <p:blipFill>
          <a:blip r:embed="rId4">
            <a:alphaModFix/>
          </a:blip>
          <a:stretch>
            <a:fillRect/>
          </a:stretch>
        </p:blipFill>
        <p:spPr>
          <a:xfrm>
            <a:off x="2016775" y="1077301"/>
            <a:ext cx="3874178" cy="35946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82" name="Shape 382"/>
        <p:cNvGrpSpPr/>
        <p:nvPr/>
      </p:nvGrpSpPr>
      <p:grpSpPr>
        <a:xfrm>
          <a:off x="0" y="0"/>
          <a:ext cx="0" cy="0"/>
          <a:chOff x="0" y="0"/>
          <a:chExt cx="0" cy="0"/>
        </a:xfrm>
      </p:grpSpPr>
      <p:sp>
        <p:nvSpPr>
          <p:cNvPr id="383" name="Google Shape;383;p45"/>
          <p:cNvSpPr/>
          <p:nvPr/>
        </p:nvSpPr>
        <p:spPr>
          <a:xfrm>
            <a:off x="0" y="0"/>
            <a:ext cx="9144000" cy="10773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5"/>
          <p:cNvSpPr txBox="1"/>
          <p:nvPr/>
        </p:nvSpPr>
        <p:spPr>
          <a:xfrm>
            <a:off x="0" y="0"/>
            <a:ext cx="9144000" cy="10773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rgbClr val="F1C232"/>
                </a:solidFill>
                <a:latin typeface="Proxima Nova"/>
                <a:ea typeface="Proxima Nova"/>
                <a:cs typeface="Proxima Nova"/>
                <a:sym typeface="Proxima Nova"/>
              </a:rPr>
              <a:t>Implementation: Model Naive</a:t>
            </a:r>
            <a:endParaRPr b="1" sz="3200">
              <a:solidFill>
                <a:srgbClr val="F1C232"/>
              </a:solidFill>
              <a:latin typeface="Proxima Nova"/>
              <a:ea typeface="Proxima Nova"/>
              <a:cs typeface="Proxima Nova"/>
              <a:sym typeface="Proxima Nova"/>
            </a:endParaRPr>
          </a:p>
          <a:p>
            <a:pPr indent="0" lvl="0" marL="0" rtl="0" algn="l">
              <a:spcBef>
                <a:spcPts val="0"/>
              </a:spcBef>
              <a:spcAft>
                <a:spcPts val="0"/>
              </a:spcAft>
              <a:buNone/>
            </a:pPr>
            <a:r>
              <a:rPr b="1" lang="en" sz="2600">
                <a:solidFill>
                  <a:schemeClr val="lt1"/>
                </a:solidFill>
                <a:latin typeface="Proxima Nova"/>
                <a:ea typeface="Proxima Nova"/>
                <a:cs typeface="Proxima Nova"/>
                <a:sym typeface="Proxima Nova"/>
              </a:rPr>
              <a:t>     </a:t>
            </a:r>
            <a:r>
              <a:rPr b="1" lang="en" sz="2600">
                <a:solidFill>
                  <a:schemeClr val="dk1"/>
                </a:solidFill>
                <a:latin typeface="Proxima Nova"/>
                <a:ea typeface="Proxima Nova"/>
                <a:cs typeface="Proxima Nova"/>
                <a:sym typeface="Proxima Nova"/>
              </a:rPr>
              <a:t>   	Simplified International Variants</a:t>
            </a:r>
            <a:endParaRPr b="1" sz="2600">
              <a:solidFill>
                <a:schemeClr val="dk1"/>
              </a:solidFill>
              <a:latin typeface="Proxima Nova"/>
              <a:ea typeface="Proxima Nova"/>
              <a:cs typeface="Proxima Nova"/>
              <a:sym typeface="Proxima Nova"/>
            </a:endParaRPr>
          </a:p>
        </p:txBody>
      </p:sp>
      <p:pic>
        <p:nvPicPr>
          <p:cNvPr id="385" name="Google Shape;385;p45"/>
          <p:cNvPicPr preferRelativeResize="0"/>
          <p:nvPr/>
        </p:nvPicPr>
        <p:blipFill>
          <a:blip r:embed="rId3">
            <a:alphaModFix/>
          </a:blip>
          <a:stretch>
            <a:fillRect/>
          </a:stretch>
        </p:blipFill>
        <p:spPr>
          <a:xfrm>
            <a:off x="5934525" y="76138"/>
            <a:ext cx="3118650" cy="925025"/>
          </a:xfrm>
          <a:prstGeom prst="rect">
            <a:avLst/>
          </a:prstGeom>
          <a:noFill/>
          <a:ln>
            <a:noFill/>
          </a:ln>
        </p:spPr>
      </p:pic>
      <p:sp>
        <p:nvSpPr>
          <p:cNvPr id="386" name="Google Shape;386;p45"/>
          <p:cNvSpPr/>
          <p:nvPr/>
        </p:nvSpPr>
        <p:spPr>
          <a:xfrm>
            <a:off x="0" y="4671925"/>
            <a:ext cx="9144000" cy="471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5"/>
          <p:cNvSpPr txBox="1"/>
          <p:nvPr/>
        </p:nvSpPr>
        <p:spPr>
          <a:xfrm>
            <a:off x="127000" y="1155700"/>
            <a:ext cx="7315200" cy="7233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t/>
            </a:r>
            <a:endParaRPr>
              <a:highlight>
                <a:schemeClr val="dk1"/>
              </a:highlight>
            </a:endParaRPr>
          </a:p>
          <a:p>
            <a:pPr indent="0" lvl="0" marL="457200" rtl="0" algn="l">
              <a:lnSpc>
                <a:spcPct val="150000"/>
              </a:lnSpc>
              <a:spcBef>
                <a:spcPts val="0"/>
              </a:spcBef>
              <a:spcAft>
                <a:spcPts val="0"/>
              </a:spcAft>
              <a:buNone/>
            </a:pPr>
            <a:r>
              <a:t/>
            </a:r>
            <a:endParaRPr>
              <a:highlight>
                <a:schemeClr val="dk1"/>
              </a:highlight>
            </a:endParaRPr>
          </a:p>
        </p:txBody>
      </p:sp>
      <p:pic>
        <p:nvPicPr>
          <p:cNvPr id="388" name="Google Shape;388;p45"/>
          <p:cNvPicPr preferRelativeResize="0"/>
          <p:nvPr/>
        </p:nvPicPr>
        <p:blipFill>
          <a:blip r:embed="rId4">
            <a:alphaModFix/>
          </a:blip>
          <a:stretch>
            <a:fillRect/>
          </a:stretch>
        </p:blipFill>
        <p:spPr>
          <a:xfrm>
            <a:off x="2805768" y="1077288"/>
            <a:ext cx="3532467" cy="35946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92" name="Shape 392"/>
        <p:cNvGrpSpPr/>
        <p:nvPr/>
      </p:nvGrpSpPr>
      <p:grpSpPr>
        <a:xfrm>
          <a:off x="0" y="0"/>
          <a:ext cx="0" cy="0"/>
          <a:chOff x="0" y="0"/>
          <a:chExt cx="0" cy="0"/>
        </a:xfrm>
      </p:grpSpPr>
      <p:sp>
        <p:nvSpPr>
          <p:cNvPr id="393" name="Google Shape;393;p46"/>
          <p:cNvSpPr/>
          <p:nvPr/>
        </p:nvSpPr>
        <p:spPr>
          <a:xfrm>
            <a:off x="0" y="0"/>
            <a:ext cx="9144000" cy="10773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6"/>
          <p:cNvSpPr txBox="1"/>
          <p:nvPr/>
        </p:nvSpPr>
        <p:spPr>
          <a:xfrm>
            <a:off x="0" y="0"/>
            <a:ext cx="9144000" cy="10773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rgbClr val="F1C232"/>
                </a:solidFill>
                <a:latin typeface="Proxima Nova"/>
                <a:ea typeface="Proxima Nova"/>
                <a:cs typeface="Proxima Nova"/>
                <a:sym typeface="Proxima Nova"/>
              </a:rPr>
              <a:t>Findings</a:t>
            </a:r>
            <a:endParaRPr b="1" sz="3200">
              <a:solidFill>
                <a:srgbClr val="F1C232"/>
              </a:solidFill>
              <a:latin typeface="Proxima Nova"/>
              <a:ea typeface="Proxima Nova"/>
              <a:cs typeface="Proxima Nova"/>
              <a:sym typeface="Proxima Nova"/>
            </a:endParaRPr>
          </a:p>
          <a:p>
            <a:pPr indent="0" lvl="0" marL="0" rtl="0" algn="l">
              <a:spcBef>
                <a:spcPts val="0"/>
              </a:spcBef>
              <a:spcAft>
                <a:spcPts val="0"/>
              </a:spcAft>
              <a:buNone/>
            </a:pPr>
            <a:r>
              <a:rPr b="1" lang="en" sz="2600">
                <a:solidFill>
                  <a:schemeClr val="lt1"/>
                </a:solidFill>
                <a:latin typeface="Proxima Nova"/>
                <a:ea typeface="Proxima Nova"/>
                <a:cs typeface="Proxima Nova"/>
                <a:sym typeface="Proxima Nova"/>
              </a:rPr>
              <a:t>     </a:t>
            </a:r>
            <a:r>
              <a:rPr b="1" lang="en" sz="2600">
                <a:solidFill>
                  <a:schemeClr val="dk1"/>
                </a:solidFill>
                <a:latin typeface="Proxima Nova"/>
                <a:ea typeface="Proxima Nova"/>
                <a:cs typeface="Proxima Nova"/>
                <a:sym typeface="Proxima Nova"/>
              </a:rPr>
              <a:t>         Results</a:t>
            </a:r>
            <a:endParaRPr b="1" sz="2600">
              <a:solidFill>
                <a:schemeClr val="dk1"/>
              </a:solidFill>
              <a:latin typeface="Proxima Nova"/>
              <a:ea typeface="Proxima Nova"/>
              <a:cs typeface="Proxima Nova"/>
              <a:sym typeface="Proxima Nova"/>
            </a:endParaRPr>
          </a:p>
        </p:txBody>
      </p:sp>
      <p:pic>
        <p:nvPicPr>
          <p:cNvPr id="395" name="Google Shape;395;p46"/>
          <p:cNvPicPr preferRelativeResize="0"/>
          <p:nvPr/>
        </p:nvPicPr>
        <p:blipFill>
          <a:blip r:embed="rId3">
            <a:alphaModFix/>
          </a:blip>
          <a:stretch>
            <a:fillRect/>
          </a:stretch>
        </p:blipFill>
        <p:spPr>
          <a:xfrm>
            <a:off x="5934525" y="76138"/>
            <a:ext cx="3118650" cy="925025"/>
          </a:xfrm>
          <a:prstGeom prst="rect">
            <a:avLst/>
          </a:prstGeom>
          <a:noFill/>
          <a:ln>
            <a:noFill/>
          </a:ln>
        </p:spPr>
      </p:pic>
      <p:sp>
        <p:nvSpPr>
          <p:cNvPr id="396" name="Google Shape;396;p46"/>
          <p:cNvSpPr/>
          <p:nvPr/>
        </p:nvSpPr>
        <p:spPr>
          <a:xfrm>
            <a:off x="0" y="4671925"/>
            <a:ext cx="9144000" cy="471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6"/>
          <p:cNvSpPr txBox="1"/>
          <p:nvPr/>
        </p:nvSpPr>
        <p:spPr>
          <a:xfrm>
            <a:off x="127000" y="1460500"/>
            <a:ext cx="7315200" cy="2016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Char char="●"/>
            </a:pPr>
            <a:r>
              <a:rPr lang="en">
                <a:highlight>
                  <a:schemeClr val="dk1"/>
                </a:highlight>
              </a:rPr>
              <a:t>Looking at both models for International and Domestic declarations, we identified several </a:t>
            </a:r>
            <a:r>
              <a:rPr lang="en">
                <a:highlight>
                  <a:schemeClr val="dk1"/>
                </a:highlight>
              </a:rPr>
              <a:t>activities</a:t>
            </a:r>
            <a:r>
              <a:rPr lang="en">
                <a:highlight>
                  <a:schemeClr val="dk1"/>
                </a:highlight>
              </a:rPr>
              <a:t> with longer than average times. </a:t>
            </a:r>
            <a:endParaRPr>
              <a:highlight>
                <a:schemeClr val="dk1"/>
              </a:highlight>
            </a:endParaRPr>
          </a:p>
          <a:p>
            <a:pPr indent="-317500" lvl="0" marL="457200" rtl="0" algn="l">
              <a:lnSpc>
                <a:spcPct val="150000"/>
              </a:lnSpc>
              <a:spcBef>
                <a:spcPts val="0"/>
              </a:spcBef>
              <a:spcAft>
                <a:spcPts val="0"/>
              </a:spcAft>
              <a:buSzPts val="1400"/>
              <a:buChar char="●"/>
            </a:pPr>
            <a:r>
              <a:rPr lang="en">
                <a:highlight>
                  <a:schemeClr val="dk1"/>
                </a:highlight>
              </a:rPr>
              <a:t>There were edges that had longer times but had logical explanations</a:t>
            </a:r>
            <a:endParaRPr>
              <a:highlight>
                <a:schemeClr val="dk1"/>
              </a:highlight>
            </a:endParaRPr>
          </a:p>
          <a:p>
            <a:pPr indent="-317500" lvl="1" marL="914400" rtl="0" algn="l">
              <a:lnSpc>
                <a:spcPct val="150000"/>
              </a:lnSpc>
              <a:spcBef>
                <a:spcPts val="0"/>
              </a:spcBef>
              <a:spcAft>
                <a:spcPts val="0"/>
              </a:spcAft>
              <a:buSzPts val="1400"/>
              <a:buChar char="○"/>
            </a:pPr>
            <a:r>
              <a:rPr lang="en">
                <a:highlight>
                  <a:schemeClr val="dk1"/>
                </a:highlight>
              </a:rPr>
              <a:t>Declaration approved → Start Trip, Start Trip → End Trip</a:t>
            </a:r>
            <a:endParaRPr>
              <a:highlight>
                <a:schemeClr val="dk1"/>
              </a:highlight>
            </a:endParaRPr>
          </a:p>
          <a:p>
            <a:pPr indent="-317500" lvl="0" marL="457200" rtl="0" algn="l">
              <a:lnSpc>
                <a:spcPct val="150000"/>
              </a:lnSpc>
              <a:spcBef>
                <a:spcPts val="0"/>
              </a:spcBef>
              <a:spcAft>
                <a:spcPts val="0"/>
              </a:spcAft>
              <a:buSzPts val="1400"/>
              <a:buChar char="●"/>
            </a:pPr>
            <a:r>
              <a:rPr lang="en">
                <a:highlight>
                  <a:schemeClr val="dk1"/>
                </a:highlight>
              </a:rPr>
              <a:t>For us, a bottleneck is a mixture of frequent and longer mean time event. </a:t>
            </a:r>
            <a:endParaRPr>
              <a:highlight>
                <a:schemeClr val="dk1"/>
              </a:highlight>
            </a:endParaRPr>
          </a:p>
          <a:p>
            <a:pPr indent="0" lvl="0" marL="457200" rtl="0" algn="l">
              <a:lnSpc>
                <a:spcPct val="150000"/>
              </a:lnSpc>
              <a:spcBef>
                <a:spcPts val="0"/>
              </a:spcBef>
              <a:spcAft>
                <a:spcPts val="0"/>
              </a:spcAft>
              <a:buNone/>
            </a:pPr>
            <a:r>
              <a:t/>
            </a:r>
            <a:endParaRPr>
              <a:highlight>
                <a:schemeClr val="dk1"/>
              </a:high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401" name="Shape 401"/>
        <p:cNvGrpSpPr/>
        <p:nvPr/>
      </p:nvGrpSpPr>
      <p:grpSpPr>
        <a:xfrm>
          <a:off x="0" y="0"/>
          <a:ext cx="0" cy="0"/>
          <a:chOff x="0" y="0"/>
          <a:chExt cx="0" cy="0"/>
        </a:xfrm>
      </p:grpSpPr>
      <p:sp>
        <p:nvSpPr>
          <p:cNvPr id="402" name="Google Shape;402;p47"/>
          <p:cNvSpPr/>
          <p:nvPr/>
        </p:nvSpPr>
        <p:spPr>
          <a:xfrm>
            <a:off x="0" y="0"/>
            <a:ext cx="9144000" cy="10773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7"/>
          <p:cNvSpPr txBox="1"/>
          <p:nvPr/>
        </p:nvSpPr>
        <p:spPr>
          <a:xfrm>
            <a:off x="0" y="0"/>
            <a:ext cx="9144000" cy="10773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rgbClr val="F1C232"/>
                </a:solidFill>
                <a:latin typeface="Proxima Nova"/>
                <a:ea typeface="Proxima Nova"/>
                <a:cs typeface="Proxima Nova"/>
                <a:sym typeface="Proxima Nova"/>
              </a:rPr>
              <a:t>Findings</a:t>
            </a:r>
            <a:endParaRPr b="1" sz="3200">
              <a:solidFill>
                <a:srgbClr val="F1C232"/>
              </a:solidFill>
              <a:latin typeface="Proxima Nova"/>
              <a:ea typeface="Proxima Nova"/>
              <a:cs typeface="Proxima Nova"/>
              <a:sym typeface="Proxima Nova"/>
            </a:endParaRPr>
          </a:p>
          <a:p>
            <a:pPr indent="0" lvl="0" marL="0" rtl="0" algn="l">
              <a:spcBef>
                <a:spcPts val="0"/>
              </a:spcBef>
              <a:spcAft>
                <a:spcPts val="0"/>
              </a:spcAft>
              <a:buNone/>
            </a:pPr>
            <a:r>
              <a:rPr b="1" lang="en" sz="2600">
                <a:solidFill>
                  <a:schemeClr val="lt1"/>
                </a:solidFill>
                <a:latin typeface="Proxima Nova"/>
                <a:ea typeface="Proxima Nova"/>
                <a:cs typeface="Proxima Nova"/>
                <a:sym typeface="Proxima Nova"/>
              </a:rPr>
              <a:t>     </a:t>
            </a:r>
            <a:r>
              <a:rPr b="1" lang="en" sz="2600">
                <a:solidFill>
                  <a:schemeClr val="dk1"/>
                </a:solidFill>
                <a:latin typeface="Proxima Nova"/>
                <a:ea typeface="Proxima Nova"/>
                <a:cs typeface="Proxima Nova"/>
                <a:sym typeface="Proxima Nova"/>
              </a:rPr>
              <a:t>   Results: Domestic Declarations</a:t>
            </a:r>
            <a:endParaRPr b="1" sz="2600">
              <a:solidFill>
                <a:schemeClr val="dk1"/>
              </a:solidFill>
              <a:latin typeface="Proxima Nova"/>
              <a:ea typeface="Proxima Nova"/>
              <a:cs typeface="Proxima Nova"/>
              <a:sym typeface="Proxima Nova"/>
            </a:endParaRPr>
          </a:p>
        </p:txBody>
      </p:sp>
      <p:pic>
        <p:nvPicPr>
          <p:cNvPr id="404" name="Google Shape;404;p47"/>
          <p:cNvPicPr preferRelativeResize="0"/>
          <p:nvPr/>
        </p:nvPicPr>
        <p:blipFill>
          <a:blip r:embed="rId3">
            <a:alphaModFix/>
          </a:blip>
          <a:stretch>
            <a:fillRect/>
          </a:stretch>
        </p:blipFill>
        <p:spPr>
          <a:xfrm>
            <a:off x="5934525" y="76138"/>
            <a:ext cx="3118650" cy="925025"/>
          </a:xfrm>
          <a:prstGeom prst="rect">
            <a:avLst/>
          </a:prstGeom>
          <a:noFill/>
          <a:ln>
            <a:noFill/>
          </a:ln>
        </p:spPr>
      </p:pic>
      <p:sp>
        <p:nvSpPr>
          <p:cNvPr id="405" name="Google Shape;405;p47"/>
          <p:cNvSpPr/>
          <p:nvPr/>
        </p:nvSpPr>
        <p:spPr>
          <a:xfrm>
            <a:off x="0" y="4671925"/>
            <a:ext cx="9144000" cy="471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7"/>
          <p:cNvSpPr txBox="1"/>
          <p:nvPr/>
        </p:nvSpPr>
        <p:spPr>
          <a:xfrm>
            <a:off x="127000" y="1943100"/>
            <a:ext cx="882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407" name="Google Shape;407;p47"/>
          <p:cNvPicPr preferRelativeResize="0"/>
          <p:nvPr/>
        </p:nvPicPr>
        <p:blipFill>
          <a:blip r:embed="rId4">
            <a:alphaModFix/>
          </a:blip>
          <a:stretch>
            <a:fillRect/>
          </a:stretch>
        </p:blipFill>
        <p:spPr>
          <a:xfrm>
            <a:off x="0" y="1077300"/>
            <a:ext cx="4396027" cy="3594624"/>
          </a:xfrm>
          <a:prstGeom prst="rect">
            <a:avLst/>
          </a:prstGeom>
          <a:noFill/>
          <a:ln>
            <a:noFill/>
          </a:ln>
        </p:spPr>
      </p:pic>
      <p:pic>
        <p:nvPicPr>
          <p:cNvPr id="408" name="Google Shape;408;p47"/>
          <p:cNvPicPr preferRelativeResize="0"/>
          <p:nvPr/>
        </p:nvPicPr>
        <p:blipFill>
          <a:blip r:embed="rId5">
            <a:alphaModFix/>
          </a:blip>
          <a:stretch>
            <a:fillRect/>
          </a:stretch>
        </p:blipFill>
        <p:spPr>
          <a:xfrm>
            <a:off x="4548425" y="1077300"/>
            <a:ext cx="3798180" cy="35946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12" name="Shape 412"/>
        <p:cNvGrpSpPr/>
        <p:nvPr/>
      </p:nvGrpSpPr>
      <p:grpSpPr>
        <a:xfrm>
          <a:off x="0" y="0"/>
          <a:ext cx="0" cy="0"/>
          <a:chOff x="0" y="0"/>
          <a:chExt cx="0" cy="0"/>
        </a:xfrm>
      </p:grpSpPr>
      <p:sp>
        <p:nvSpPr>
          <p:cNvPr id="413" name="Google Shape;413;p48"/>
          <p:cNvSpPr/>
          <p:nvPr/>
        </p:nvSpPr>
        <p:spPr>
          <a:xfrm>
            <a:off x="0" y="0"/>
            <a:ext cx="9144000" cy="10773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8"/>
          <p:cNvSpPr txBox="1"/>
          <p:nvPr/>
        </p:nvSpPr>
        <p:spPr>
          <a:xfrm>
            <a:off x="0" y="0"/>
            <a:ext cx="9144000" cy="10773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rgbClr val="F1C232"/>
                </a:solidFill>
                <a:latin typeface="Proxima Nova"/>
                <a:ea typeface="Proxima Nova"/>
                <a:cs typeface="Proxima Nova"/>
                <a:sym typeface="Proxima Nova"/>
              </a:rPr>
              <a:t>Findings</a:t>
            </a:r>
            <a:endParaRPr b="1" sz="3200">
              <a:solidFill>
                <a:srgbClr val="F1C232"/>
              </a:solidFill>
              <a:latin typeface="Proxima Nova"/>
              <a:ea typeface="Proxima Nova"/>
              <a:cs typeface="Proxima Nova"/>
              <a:sym typeface="Proxima Nova"/>
            </a:endParaRPr>
          </a:p>
          <a:p>
            <a:pPr indent="0" lvl="0" marL="0" rtl="0" algn="l">
              <a:spcBef>
                <a:spcPts val="0"/>
              </a:spcBef>
              <a:spcAft>
                <a:spcPts val="0"/>
              </a:spcAft>
              <a:buNone/>
            </a:pPr>
            <a:r>
              <a:rPr b="1" lang="en" sz="2600">
                <a:solidFill>
                  <a:schemeClr val="lt1"/>
                </a:solidFill>
                <a:latin typeface="Proxima Nova"/>
                <a:ea typeface="Proxima Nova"/>
                <a:cs typeface="Proxima Nova"/>
                <a:sym typeface="Proxima Nova"/>
              </a:rPr>
              <a:t>     </a:t>
            </a:r>
            <a:r>
              <a:rPr b="1" lang="en" sz="2600">
                <a:solidFill>
                  <a:schemeClr val="dk1"/>
                </a:solidFill>
                <a:latin typeface="Proxima Nova"/>
                <a:ea typeface="Proxima Nova"/>
                <a:cs typeface="Proxima Nova"/>
                <a:sym typeface="Proxima Nova"/>
              </a:rPr>
              <a:t>   Results: Domestic Declarations</a:t>
            </a:r>
            <a:endParaRPr b="1" sz="2600">
              <a:solidFill>
                <a:schemeClr val="dk1"/>
              </a:solidFill>
              <a:latin typeface="Proxima Nova"/>
              <a:ea typeface="Proxima Nova"/>
              <a:cs typeface="Proxima Nova"/>
              <a:sym typeface="Proxima Nova"/>
            </a:endParaRPr>
          </a:p>
        </p:txBody>
      </p:sp>
      <p:pic>
        <p:nvPicPr>
          <p:cNvPr id="415" name="Google Shape;415;p48"/>
          <p:cNvPicPr preferRelativeResize="0"/>
          <p:nvPr/>
        </p:nvPicPr>
        <p:blipFill>
          <a:blip r:embed="rId3">
            <a:alphaModFix/>
          </a:blip>
          <a:stretch>
            <a:fillRect/>
          </a:stretch>
        </p:blipFill>
        <p:spPr>
          <a:xfrm>
            <a:off x="5934525" y="76138"/>
            <a:ext cx="3118650" cy="925025"/>
          </a:xfrm>
          <a:prstGeom prst="rect">
            <a:avLst/>
          </a:prstGeom>
          <a:noFill/>
          <a:ln>
            <a:noFill/>
          </a:ln>
        </p:spPr>
      </p:pic>
      <p:sp>
        <p:nvSpPr>
          <p:cNvPr id="416" name="Google Shape;416;p48"/>
          <p:cNvSpPr/>
          <p:nvPr/>
        </p:nvSpPr>
        <p:spPr>
          <a:xfrm>
            <a:off x="0" y="4671925"/>
            <a:ext cx="9144000" cy="471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8"/>
          <p:cNvSpPr txBox="1"/>
          <p:nvPr/>
        </p:nvSpPr>
        <p:spPr>
          <a:xfrm>
            <a:off x="127000" y="1943100"/>
            <a:ext cx="882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418" name="Google Shape;418;p48"/>
          <p:cNvPicPr preferRelativeResize="0"/>
          <p:nvPr/>
        </p:nvPicPr>
        <p:blipFill>
          <a:blip r:embed="rId4">
            <a:alphaModFix/>
          </a:blip>
          <a:stretch>
            <a:fillRect/>
          </a:stretch>
        </p:blipFill>
        <p:spPr>
          <a:xfrm>
            <a:off x="292609" y="1077300"/>
            <a:ext cx="4169440" cy="3594624"/>
          </a:xfrm>
          <a:prstGeom prst="rect">
            <a:avLst/>
          </a:prstGeom>
          <a:noFill/>
          <a:ln>
            <a:noFill/>
          </a:ln>
        </p:spPr>
      </p:pic>
      <p:pic>
        <p:nvPicPr>
          <p:cNvPr id="419" name="Google Shape;419;p48"/>
          <p:cNvPicPr preferRelativeResize="0"/>
          <p:nvPr/>
        </p:nvPicPr>
        <p:blipFill>
          <a:blip r:embed="rId5">
            <a:alphaModFix/>
          </a:blip>
          <a:stretch>
            <a:fillRect/>
          </a:stretch>
        </p:blipFill>
        <p:spPr>
          <a:xfrm>
            <a:off x="4879639" y="1077300"/>
            <a:ext cx="3699138" cy="359462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423" name="Shape 423"/>
        <p:cNvGrpSpPr/>
        <p:nvPr/>
      </p:nvGrpSpPr>
      <p:grpSpPr>
        <a:xfrm>
          <a:off x="0" y="0"/>
          <a:ext cx="0" cy="0"/>
          <a:chOff x="0" y="0"/>
          <a:chExt cx="0" cy="0"/>
        </a:xfrm>
      </p:grpSpPr>
      <p:sp>
        <p:nvSpPr>
          <p:cNvPr id="424" name="Google Shape;424;p49"/>
          <p:cNvSpPr/>
          <p:nvPr/>
        </p:nvSpPr>
        <p:spPr>
          <a:xfrm>
            <a:off x="0" y="0"/>
            <a:ext cx="9144000" cy="10773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9"/>
          <p:cNvSpPr txBox="1"/>
          <p:nvPr/>
        </p:nvSpPr>
        <p:spPr>
          <a:xfrm>
            <a:off x="0" y="0"/>
            <a:ext cx="9144000" cy="10773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rgbClr val="F1C232"/>
                </a:solidFill>
                <a:latin typeface="Proxima Nova"/>
                <a:ea typeface="Proxima Nova"/>
                <a:cs typeface="Proxima Nova"/>
                <a:sym typeface="Proxima Nova"/>
              </a:rPr>
              <a:t>Findings</a:t>
            </a:r>
            <a:endParaRPr b="1" sz="3200">
              <a:solidFill>
                <a:srgbClr val="F1C232"/>
              </a:solidFill>
              <a:latin typeface="Proxima Nova"/>
              <a:ea typeface="Proxima Nova"/>
              <a:cs typeface="Proxima Nova"/>
              <a:sym typeface="Proxima Nova"/>
            </a:endParaRPr>
          </a:p>
          <a:p>
            <a:pPr indent="0" lvl="0" marL="0" rtl="0" algn="l">
              <a:spcBef>
                <a:spcPts val="0"/>
              </a:spcBef>
              <a:spcAft>
                <a:spcPts val="0"/>
              </a:spcAft>
              <a:buNone/>
            </a:pPr>
            <a:r>
              <a:rPr b="1" lang="en" sz="2600">
                <a:solidFill>
                  <a:schemeClr val="lt1"/>
                </a:solidFill>
                <a:latin typeface="Proxima Nova"/>
                <a:ea typeface="Proxima Nova"/>
                <a:cs typeface="Proxima Nova"/>
                <a:sym typeface="Proxima Nova"/>
              </a:rPr>
              <a:t>     </a:t>
            </a:r>
            <a:r>
              <a:rPr b="1" lang="en" sz="2600">
                <a:solidFill>
                  <a:schemeClr val="dk1"/>
                </a:solidFill>
                <a:latin typeface="Proxima Nova"/>
                <a:ea typeface="Proxima Nova"/>
                <a:cs typeface="Proxima Nova"/>
                <a:sym typeface="Proxima Nova"/>
              </a:rPr>
              <a:t>   Results: International Declarations</a:t>
            </a:r>
            <a:endParaRPr b="1" sz="2600">
              <a:solidFill>
                <a:schemeClr val="dk1"/>
              </a:solidFill>
              <a:latin typeface="Proxima Nova"/>
              <a:ea typeface="Proxima Nova"/>
              <a:cs typeface="Proxima Nova"/>
              <a:sym typeface="Proxima Nova"/>
            </a:endParaRPr>
          </a:p>
        </p:txBody>
      </p:sp>
      <p:pic>
        <p:nvPicPr>
          <p:cNvPr id="426" name="Google Shape;426;p49"/>
          <p:cNvPicPr preferRelativeResize="0"/>
          <p:nvPr/>
        </p:nvPicPr>
        <p:blipFill>
          <a:blip r:embed="rId3">
            <a:alphaModFix/>
          </a:blip>
          <a:stretch>
            <a:fillRect/>
          </a:stretch>
        </p:blipFill>
        <p:spPr>
          <a:xfrm>
            <a:off x="5934525" y="76138"/>
            <a:ext cx="3118650" cy="925025"/>
          </a:xfrm>
          <a:prstGeom prst="rect">
            <a:avLst/>
          </a:prstGeom>
          <a:noFill/>
          <a:ln>
            <a:noFill/>
          </a:ln>
        </p:spPr>
      </p:pic>
      <p:sp>
        <p:nvSpPr>
          <p:cNvPr id="427" name="Google Shape;427;p49"/>
          <p:cNvSpPr/>
          <p:nvPr/>
        </p:nvSpPr>
        <p:spPr>
          <a:xfrm>
            <a:off x="0" y="4671925"/>
            <a:ext cx="9144000" cy="471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9"/>
          <p:cNvSpPr txBox="1"/>
          <p:nvPr/>
        </p:nvSpPr>
        <p:spPr>
          <a:xfrm>
            <a:off x="127000" y="1943100"/>
            <a:ext cx="882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429" name="Google Shape;429;p49"/>
          <p:cNvPicPr preferRelativeResize="0"/>
          <p:nvPr/>
        </p:nvPicPr>
        <p:blipFill>
          <a:blip r:embed="rId4">
            <a:alphaModFix/>
          </a:blip>
          <a:stretch>
            <a:fillRect/>
          </a:stretch>
        </p:blipFill>
        <p:spPr>
          <a:xfrm>
            <a:off x="5211857" y="1077300"/>
            <a:ext cx="3932139" cy="3594624"/>
          </a:xfrm>
          <a:prstGeom prst="rect">
            <a:avLst/>
          </a:prstGeom>
          <a:noFill/>
          <a:ln>
            <a:noFill/>
          </a:ln>
        </p:spPr>
      </p:pic>
      <p:pic>
        <p:nvPicPr>
          <p:cNvPr id="430" name="Google Shape;430;p49"/>
          <p:cNvPicPr preferRelativeResize="0"/>
          <p:nvPr/>
        </p:nvPicPr>
        <p:blipFill>
          <a:blip r:embed="rId5">
            <a:alphaModFix/>
          </a:blip>
          <a:stretch>
            <a:fillRect/>
          </a:stretch>
        </p:blipFill>
        <p:spPr>
          <a:xfrm>
            <a:off x="152400" y="1077300"/>
            <a:ext cx="4436753" cy="359462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34" name="Shape 434"/>
        <p:cNvGrpSpPr/>
        <p:nvPr/>
      </p:nvGrpSpPr>
      <p:grpSpPr>
        <a:xfrm>
          <a:off x="0" y="0"/>
          <a:ext cx="0" cy="0"/>
          <a:chOff x="0" y="0"/>
          <a:chExt cx="0" cy="0"/>
        </a:xfrm>
      </p:grpSpPr>
      <p:sp>
        <p:nvSpPr>
          <p:cNvPr id="435" name="Google Shape;435;p50"/>
          <p:cNvSpPr/>
          <p:nvPr/>
        </p:nvSpPr>
        <p:spPr>
          <a:xfrm>
            <a:off x="0" y="0"/>
            <a:ext cx="9144000" cy="10773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0"/>
          <p:cNvSpPr txBox="1"/>
          <p:nvPr/>
        </p:nvSpPr>
        <p:spPr>
          <a:xfrm>
            <a:off x="0" y="0"/>
            <a:ext cx="9144000" cy="10773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rgbClr val="F1C232"/>
                </a:solidFill>
                <a:latin typeface="Proxima Nova"/>
                <a:ea typeface="Proxima Nova"/>
                <a:cs typeface="Proxima Nova"/>
                <a:sym typeface="Proxima Nova"/>
              </a:rPr>
              <a:t>Findings</a:t>
            </a:r>
            <a:endParaRPr b="1" sz="3200">
              <a:solidFill>
                <a:srgbClr val="F1C232"/>
              </a:solidFill>
              <a:latin typeface="Proxima Nova"/>
              <a:ea typeface="Proxima Nova"/>
              <a:cs typeface="Proxima Nova"/>
              <a:sym typeface="Proxima Nova"/>
            </a:endParaRPr>
          </a:p>
          <a:p>
            <a:pPr indent="0" lvl="0" marL="0" rtl="0" algn="l">
              <a:spcBef>
                <a:spcPts val="0"/>
              </a:spcBef>
              <a:spcAft>
                <a:spcPts val="0"/>
              </a:spcAft>
              <a:buNone/>
            </a:pPr>
            <a:r>
              <a:rPr b="1" lang="en" sz="2600">
                <a:solidFill>
                  <a:schemeClr val="lt1"/>
                </a:solidFill>
                <a:latin typeface="Proxima Nova"/>
                <a:ea typeface="Proxima Nova"/>
                <a:cs typeface="Proxima Nova"/>
                <a:sym typeface="Proxima Nova"/>
              </a:rPr>
              <a:t>     </a:t>
            </a:r>
            <a:r>
              <a:rPr b="1" lang="en" sz="2600">
                <a:solidFill>
                  <a:schemeClr val="dk1"/>
                </a:solidFill>
                <a:latin typeface="Proxima Nova"/>
                <a:ea typeface="Proxima Nova"/>
                <a:cs typeface="Proxima Nova"/>
                <a:sym typeface="Proxima Nova"/>
              </a:rPr>
              <a:t>   Results: International Declarations</a:t>
            </a:r>
            <a:endParaRPr b="1" sz="2600">
              <a:solidFill>
                <a:schemeClr val="dk1"/>
              </a:solidFill>
              <a:latin typeface="Proxima Nova"/>
              <a:ea typeface="Proxima Nova"/>
              <a:cs typeface="Proxima Nova"/>
              <a:sym typeface="Proxima Nova"/>
            </a:endParaRPr>
          </a:p>
        </p:txBody>
      </p:sp>
      <p:pic>
        <p:nvPicPr>
          <p:cNvPr id="437" name="Google Shape;437;p50"/>
          <p:cNvPicPr preferRelativeResize="0"/>
          <p:nvPr/>
        </p:nvPicPr>
        <p:blipFill>
          <a:blip r:embed="rId3">
            <a:alphaModFix/>
          </a:blip>
          <a:stretch>
            <a:fillRect/>
          </a:stretch>
        </p:blipFill>
        <p:spPr>
          <a:xfrm>
            <a:off x="5934525" y="76138"/>
            <a:ext cx="3118650" cy="925025"/>
          </a:xfrm>
          <a:prstGeom prst="rect">
            <a:avLst/>
          </a:prstGeom>
          <a:noFill/>
          <a:ln>
            <a:noFill/>
          </a:ln>
        </p:spPr>
      </p:pic>
      <p:sp>
        <p:nvSpPr>
          <p:cNvPr id="438" name="Google Shape;438;p50"/>
          <p:cNvSpPr/>
          <p:nvPr/>
        </p:nvSpPr>
        <p:spPr>
          <a:xfrm>
            <a:off x="0" y="4671925"/>
            <a:ext cx="9144000" cy="471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0"/>
          <p:cNvSpPr txBox="1"/>
          <p:nvPr/>
        </p:nvSpPr>
        <p:spPr>
          <a:xfrm>
            <a:off x="127000" y="1943100"/>
            <a:ext cx="882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440" name="Google Shape;440;p50"/>
          <p:cNvPicPr preferRelativeResize="0"/>
          <p:nvPr/>
        </p:nvPicPr>
        <p:blipFill>
          <a:blip r:embed="rId4">
            <a:alphaModFix/>
          </a:blip>
          <a:stretch>
            <a:fillRect/>
          </a:stretch>
        </p:blipFill>
        <p:spPr>
          <a:xfrm>
            <a:off x="525275" y="1077301"/>
            <a:ext cx="3874178" cy="3594624"/>
          </a:xfrm>
          <a:prstGeom prst="rect">
            <a:avLst/>
          </a:prstGeom>
          <a:noFill/>
          <a:ln>
            <a:noFill/>
          </a:ln>
        </p:spPr>
      </p:pic>
      <p:pic>
        <p:nvPicPr>
          <p:cNvPr id="441" name="Google Shape;441;p50"/>
          <p:cNvPicPr preferRelativeResize="0"/>
          <p:nvPr/>
        </p:nvPicPr>
        <p:blipFill>
          <a:blip r:embed="rId5">
            <a:alphaModFix/>
          </a:blip>
          <a:stretch>
            <a:fillRect/>
          </a:stretch>
        </p:blipFill>
        <p:spPr>
          <a:xfrm>
            <a:off x="4834668" y="1077288"/>
            <a:ext cx="3532467" cy="359462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45" name="Shape 445"/>
        <p:cNvGrpSpPr/>
        <p:nvPr/>
      </p:nvGrpSpPr>
      <p:grpSpPr>
        <a:xfrm>
          <a:off x="0" y="0"/>
          <a:ext cx="0" cy="0"/>
          <a:chOff x="0" y="0"/>
          <a:chExt cx="0" cy="0"/>
        </a:xfrm>
      </p:grpSpPr>
      <p:sp>
        <p:nvSpPr>
          <p:cNvPr id="446" name="Google Shape;446;p51"/>
          <p:cNvSpPr txBox="1"/>
          <p:nvPr/>
        </p:nvSpPr>
        <p:spPr>
          <a:xfrm>
            <a:off x="127000" y="1155700"/>
            <a:ext cx="8523000" cy="344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Where are the bottlenecks in the process of a travel declaration?</a:t>
            </a:r>
            <a:endParaRPr b="1" sz="1800"/>
          </a:p>
          <a:p>
            <a:pPr indent="0" lvl="0" marL="0" rtl="0" algn="l">
              <a:spcBef>
                <a:spcPts val="0"/>
              </a:spcBef>
              <a:spcAft>
                <a:spcPts val="0"/>
              </a:spcAft>
              <a:buNone/>
            </a:pPr>
            <a:r>
              <a:t/>
            </a:r>
            <a:endParaRPr b="1" sz="1800"/>
          </a:p>
          <a:p>
            <a:pPr indent="-317500" lvl="0" marL="457200" rtl="0" algn="l">
              <a:lnSpc>
                <a:spcPct val="150000"/>
              </a:lnSpc>
              <a:spcBef>
                <a:spcPts val="0"/>
              </a:spcBef>
              <a:spcAft>
                <a:spcPts val="0"/>
              </a:spcAft>
              <a:buSzPts val="1400"/>
              <a:buChar char="●"/>
            </a:pPr>
            <a:r>
              <a:rPr lang="en">
                <a:highlight>
                  <a:schemeClr val="dk1"/>
                </a:highlight>
              </a:rPr>
              <a:t>The biggest bottleneck is the supervisor activities for both International and Domestic declarations. For the supervisor to do the final approval and request payment, it takes on </a:t>
            </a:r>
            <a:r>
              <a:rPr lang="en">
                <a:highlight>
                  <a:schemeClr val="dk1"/>
                </a:highlight>
              </a:rPr>
              <a:t>average 4-5 days.</a:t>
            </a:r>
            <a:endParaRPr>
              <a:highlight>
                <a:schemeClr val="dk1"/>
              </a:highlight>
            </a:endParaRPr>
          </a:p>
          <a:p>
            <a:pPr indent="-317500" lvl="0" marL="457200" rtl="0" algn="l">
              <a:lnSpc>
                <a:spcPct val="150000"/>
              </a:lnSpc>
              <a:spcBef>
                <a:spcPts val="0"/>
              </a:spcBef>
              <a:spcAft>
                <a:spcPts val="0"/>
              </a:spcAft>
              <a:buSzPts val="1400"/>
              <a:buChar char="●"/>
            </a:pPr>
            <a:r>
              <a:rPr lang="en">
                <a:highlight>
                  <a:schemeClr val="dk1"/>
                </a:highlight>
              </a:rPr>
              <a:t>If we simply have to identify one event, “Payment Handled” is the biggest bottleneck, however, it might be outside of the organization’s control and may be more of a </a:t>
            </a:r>
            <a:r>
              <a:rPr lang="en">
                <a:highlight>
                  <a:schemeClr val="dk1"/>
                </a:highlight>
              </a:rPr>
              <a:t>financial</a:t>
            </a:r>
            <a:r>
              <a:rPr lang="en">
                <a:highlight>
                  <a:schemeClr val="dk1"/>
                </a:highlight>
              </a:rPr>
              <a:t> institution issue.</a:t>
            </a:r>
            <a:endParaRPr>
              <a:highlight>
                <a:schemeClr val="dk1"/>
              </a:highlight>
            </a:endParaRPr>
          </a:p>
          <a:p>
            <a:pPr indent="0" lvl="0" marL="0" rtl="0" algn="l">
              <a:spcBef>
                <a:spcPts val="0"/>
              </a:spcBef>
              <a:spcAft>
                <a:spcPts val="0"/>
              </a:spcAft>
              <a:buNone/>
            </a:pPr>
            <a:r>
              <a:rPr b="1" lang="en" sz="1800"/>
              <a:t>Drawbacks</a:t>
            </a:r>
            <a:endParaRPr b="1" sz="1800"/>
          </a:p>
          <a:p>
            <a:pPr indent="0" lvl="0" marL="0" rtl="0" algn="l">
              <a:spcBef>
                <a:spcPts val="0"/>
              </a:spcBef>
              <a:spcAft>
                <a:spcPts val="0"/>
              </a:spcAft>
              <a:buNone/>
            </a:pPr>
            <a:r>
              <a:t/>
            </a:r>
            <a:endParaRPr b="1" sz="1800"/>
          </a:p>
          <a:p>
            <a:pPr indent="-317500" lvl="0" marL="457200" rtl="0" algn="l">
              <a:lnSpc>
                <a:spcPct val="150000"/>
              </a:lnSpc>
              <a:spcBef>
                <a:spcPts val="0"/>
              </a:spcBef>
              <a:spcAft>
                <a:spcPts val="0"/>
              </a:spcAft>
              <a:buSzPts val="1400"/>
              <a:buChar char="●"/>
            </a:pPr>
            <a:r>
              <a:rPr lang="en">
                <a:highlight>
                  <a:schemeClr val="dk1"/>
                </a:highlight>
              </a:rPr>
              <a:t>PM4PY does not allow us to customize the performance graph output, instead, it rounds up the time to days instead of leaving it in an hour format. Also, PM4PY does not have a method of superimposing the frequency and performance.</a:t>
            </a:r>
            <a:endParaRPr>
              <a:highlight>
                <a:schemeClr val="dk1"/>
              </a:highlight>
            </a:endParaRPr>
          </a:p>
        </p:txBody>
      </p:sp>
      <p:sp>
        <p:nvSpPr>
          <p:cNvPr id="447" name="Google Shape;447;p51"/>
          <p:cNvSpPr/>
          <p:nvPr/>
        </p:nvSpPr>
        <p:spPr>
          <a:xfrm>
            <a:off x="0" y="0"/>
            <a:ext cx="9144000" cy="10773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1"/>
          <p:cNvSpPr txBox="1"/>
          <p:nvPr/>
        </p:nvSpPr>
        <p:spPr>
          <a:xfrm>
            <a:off x="0" y="0"/>
            <a:ext cx="9144000" cy="10773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rgbClr val="F1C232"/>
                </a:solidFill>
                <a:latin typeface="Proxima Nova"/>
                <a:ea typeface="Proxima Nova"/>
                <a:cs typeface="Proxima Nova"/>
                <a:sym typeface="Proxima Nova"/>
              </a:rPr>
              <a:t>Conclusion</a:t>
            </a:r>
            <a:endParaRPr b="1" sz="3200">
              <a:solidFill>
                <a:srgbClr val="F1C232"/>
              </a:solidFill>
              <a:latin typeface="Proxima Nova"/>
              <a:ea typeface="Proxima Nova"/>
              <a:cs typeface="Proxima Nova"/>
              <a:sym typeface="Proxima Nova"/>
            </a:endParaRPr>
          </a:p>
          <a:p>
            <a:pPr indent="0" lvl="0" marL="0" rtl="0" algn="l">
              <a:spcBef>
                <a:spcPts val="0"/>
              </a:spcBef>
              <a:spcAft>
                <a:spcPts val="0"/>
              </a:spcAft>
              <a:buNone/>
            </a:pPr>
            <a:r>
              <a:rPr b="1" lang="en" sz="2600">
                <a:solidFill>
                  <a:schemeClr val="lt1"/>
                </a:solidFill>
                <a:latin typeface="Proxima Nova"/>
                <a:ea typeface="Proxima Nova"/>
                <a:cs typeface="Proxima Nova"/>
                <a:sym typeface="Proxima Nova"/>
              </a:rPr>
              <a:t>     </a:t>
            </a:r>
            <a:r>
              <a:rPr b="1" lang="en" sz="2600">
                <a:solidFill>
                  <a:schemeClr val="dk1"/>
                </a:solidFill>
                <a:latin typeface="Proxima Nova"/>
                <a:ea typeface="Proxima Nova"/>
                <a:cs typeface="Proxima Nova"/>
                <a:sym typeface="Proxima Nova"/>
              </a:rPr>
              <a:t>         Answer/Solution</a:t>
            </a:r>
            <a:endParaRPr b="1" sz="2600">
              <a:solidFill>
                <a:schemeClr val="dk1"/>
              </a:solidFill>
              <a:latin typeface="Proxima Nova"/>
              <a:ea typeface="Proxima Nova"/>
              <a:cs typeface="Proxima Nova"/>
              <a:sym typeface="Proxima Nova"/>
            </a:endParaRPr>
          </a:p>
        </p:txBody>
      </p:sp>
      <p:pic>
        <p:nvPicPr>
          <p:cNvPr id="449" name="Google Shape;449;p51"/>
          <p:cNvPicPr preferRelativeResize="0"/>
          <p:nvPr/>
        </p:nvPicPr>
        <p:blipFill>
          <a:blip r:embed="rId3">
            <a:alphaModFix/>
          </a:blip>
          <a:stretch>
            <a:fillRect/>
          </a:stretch>
        </p:blipFill>
        <p:spPr>
          <a:xfrm>
            <a:off x="5934525" y="76138"/>
            <a:ext cx="3118650" cy="925025"/>
          </a:xfrm>
          <a:prstGeom prst="rect">
            <a:avLst/>
          </a:prstGeom>
          <a:noFill/>
          <a:ln>
            <a:noFill/>
          </a:ln>
        </p:spPr>
      </p:pic>
      <p:sp>
        <p:nvSpPr>
          <p:cNvPr id="450" name="Google Shape;450;p51"/>
          <p:cNvSpPr/>
          <p:nvPr/>
        </p:nvSpPr>
        <p:spPr>
          <a:xfrm>
            <a:off x="0" y="4671925"/>
            <a:ext cx="9144000" cy="471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6" name="Shape 86"/>
        <p:cNvGrpSpPr/>
        <p:nvPr/>
      </p:nvGrpSpPr>
      <p:grpSpPr>
        <a:xfrm>
          <a:off x="0" y="0"/>
          <a:ext cx="0" cy="0"/>
          <a:chOff x="0" y="0"/>
          <a:chExt cx="0" cy="0"/>
        </a:xfrm>
      </p:grpSpPr>
      <p:sp>
        <p:nvSpPr>
          <p:cNvPr id="87" name="Google Shape;87;p16"/>
          <p:cNvSpPr/>
          <p:nvPr/>
        </p:nvSpPr>
        <p:spPr>
          <a:xfrm>
            <a:off x="0" y="0"/>
            <a:ext cx="9144000" cy="10773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6"/>
          <p:cNvSpPr txBox="1"/>
          <p:nvPr/>
        </p:nvSpPr>
        <p:spPr>
          <a:xfrm>
            <a:off x="0" y="0"/>
            <a:ext cx="9144000" cy="10773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rgbClr val="F1C232"/>
                </a:solidFill>
                <a:latin typeface="Proxima Nova"/>
                <a:ea typeface="Proxima Nova"/>
                <a:cs typeface="Proxima Nova"/>
                <a:sym typeface="Proxima Nova"/>
              </a:rPr>
              <a:t>Ferret Miner:</a:t>
            </a:r>
            <a:endParaRPr b="1" sz="3200">
              <a:solidFill>
                <a:srgbClr val="F1C232"/>
              </a:solidFill>
              <a:latin typeface="Proxima Nova"/>
              <a:ea typeface="Proxima Nova"/>
              <a:cs typeface="Proxima Nova"/>
              <a:sym typeface="Proxima Nova"/>
            </a:endParaRPr>
          </a:p>
          <a:p>
            <a:pPr indent="0" lvl="0" marL="0" rtl="0" algn="l">
              <a:spcBef>
                <a:spcPts val="0"/>
              </a:spcBef>
              <a:spcAft>
                <a:spcPts val="0"/>
              </a:spcAft>
              <a:buNone/>
            </a:pPr>
            <a:r>
              <a:rPr b="1" lang="en" sz="2600">
                <a:solidFill>
                  <a:schemeClr val="lt1"/>
                </a:solidFill>
                <a:latin typeface="Proxima Nova"/>
                <a:ea typeface="Proxima Nova"/>
                <a:cs typeface="Proxima Nova"/>
                <a:sym typeface="Proxima Nova"/>
              </a:rPr>
              <a:t>     </a:t>
            </a:r>
            <a:r>
              <a:rPr b="1" lang="en" sz="2600">
                <a:solidFill>
                  <a:schemeClr val="dk1"/>
                </a:solidFill>
                <a:latin typeface="Proxima Nova"/>
                <a:ea typeface="Proxima Nova"/>
                <a:cs typeface="Proxima Nova"/>
                <a:sym typeface="Proxima Nova"/>
              </a:rPr>
              <a:t>         A Process Mining Case Study</a:t>
            </a:r>
            <a:endParaRPr b="1" sz="2600">
              <a:solidFill>
                <a:schemeClr val="dk1"/>
              </a:solidFill>
              <a:latin typeface="Proxima Nova"/>
              <a:ea typeface="Proxima Nova"/>
              <a:cs typeface="Proxima Nova"/>
              <a:sym typeface="Proxima Nova"/>
            </a:endParaRPr>
          </a:p>
        </p:txBody>
      </p:sp>
      <p:pic>
        <p:nvPicPr>
          <p:cNvPr id="89" name="Google Shape;89;p16"/>
          <p:cNvPicPr preferRelativeResize="0"/>
          <p:nvPr/>
        </p:nvPicPr>
        <p:blipFill>
          <a:blip r:embed="rId3">
            <a:alphaModFix/>
          </a:blip>
          <a:stretch>
            <a:fillRect/>
          </a:stretch>
        </p:blipFill>
        <p:spPr>
          <a:xfrm>
            <a:off x="5934525" y="76138"/>
            <a:ext cx="3118650" cy="925025"/>
          </a:xfrm>
          <a:prstGeom prst="rect">
            <a:avLst/>
          </a:prstGeom>
          <a:noFill/>
          <a:ln>
            <a:noFill/>
          </a:ln>
        </p:spPr>
      </p:pic>
      <p:sp>
        <p:nvSpPr>
          <p:cNvPr id="90" name="Google Shape;90;p16"/>
          <p:cNvSpPr/>
          <p:nvPr/>
        </p:nvSpPr>
        <p:spPr>
          <a:xfrm>
            <a:off x="0" y="4671925"/>
            <a:ext cx="9144000" cy="471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6"/>
          <p:cNvSpPr txBox="1"/>
          <p:nvPr/>
        </p:nvSpPr>
        <p:spPr>
          <a:xfrm>
            <a:off x="127000" y="1155700"/>
            <a:ext cx="7315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Process Mining:</a:t>
            </a:r>
            <a:endParaRPr b="1" sz="1800"/>
          </a:p>
        </p:txBody>
      </p:sp>
      <p:sp>
        <p:nvSpPr>
          <p:cNvPr id="92" name="Google Shape;92;p16"/>
          <p:cNvSpPr txBox="1"/>
          <p:nvPr/>
        </p:nvSpPr>
        <p:spPr>
          <a:xfrm>
            <a:off x="127000" y="1832900"/>
            <a:ext cx="4533900" cy="20319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Char char="●"/>
            </a:pPr>
            <a:r>
              <a:rPr b="1" lang="en"/>
              <a:t>Digital Information Systems</a:t>
            </a:r>
            <a:endParaRPr b="1"/>
          </a:p>
          <a:p>
            <a:pPr indent="-317500" lvl="1" marL="914400" rtl="0" algn="l">
              <a:spcBef>
                <a:spcPts val="0"/>
              </a:spcBef>
              <a:spcAft>
                <a:spcPts val="0"/>
              </a:spcAft>
              <a:buSzPts val="1400"/>
              <a:buChar char="○"/>
            </a:pPr>
            <a:r>
              <a:rPr lang="en" sz="1700"/>
              <a:t>Nowadays, most organizations use information systems to support the execution of their business processes,  generating  huge amounts of data information.</a:t>
            </a:r>
            <a:endParaRPr/>
          </a:p>
          <a:p>
            <a:pPr indent="0" lvl="0" marL="457200" rtl="0" algn="l">
              <a:spcBef>
                <a:spcPts val="0"/>
              </a:spcBef>
              <a:spcAft>
                <a:spcPts val="0"/>
              </a:spcAft>
              <a:buNone/>
            </a:pPr>
            <a:r>
              <a:t/>
            </a:r>
            <a:endParaRPr/>
          </a:p>
        </p:txBody>
      </p:sp>
      <p:pic>
        <p:nvPicPr>
          <p:cNvPr id="93" name="Google Shape;93;p16"/>
          <p:cNvPicPr preferRelativeResize="0"/>
          <p:nvPr/>
        </p:nvPicPr>
        <p:blipFill>
          <a:blip r:embed="rId4">
            <a:alphaModFix/>
          </a:blip>
          <a:stretch>
            <a:fillRect/>
          </a:stretch>
        </p:blipFill>
        <p:spPr>
          <a:xfrm>
            <a:off x="5106924" y="1617400"/>
            <a:ext cx="3446780" cy="284886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54" name="Shape 454"/>
        <p:cNvGrpSpPr/>
        <p:nvPr/>
      </p:nvGrpSpPr>
      <p:grpSpPr>
        <a:xfrm>
          <a:off x="0" y="0"/>
          <a:ext cx="0" cy="0"/>
          <a:chOff x="0" y="0"/>
          <a:chExt cx="0" cy="0"/>
        </a:xfrm>
      </p:grpSpPr>
      <p:sp>
        <p:nvSpPr>
          <p:cNvPr id="455" name="Google Shape;455;p52"/>
          <p:cNvSpPr/>
          <p:nvPr/>
        </p:nvSpPr>
        <p:spPr>
          <a:xfrm>
            <a:off x="0" y="0"/>
            <a:ext cx="9144000" cy="10773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52"/>
          <p:cNvSpPr txBox="1"/>
          <p:nvPr/>
        </p:nvSpPr>
        <p:spPr>
          <a:xfrm>
            <a:off x="0" y="0"/>
            <a:ext cx="9144000" cy="10773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rgbClr val="F1C232"/>
                </a:solidFill>
                <a:latin typeface="Proxima Nova"/>
                <a:ea typeface="Proxima Nova"/>
                <a:cs typeface="Proxima Nova"/>
                <a:sym typeface="Proxima Nova"/>
              </a:rPr>
              <a:t>Ferret Miner:</a:t>
            </a:r>
            <a:endParaRPr b="1" sz="3200">
              <a:solidFill>
                <a:srgbClr val="F1C232"/>
              </a:solidFill>
              <a:latin typeface="Proxima Nova"/>
              <a:ea typeface="Proxima Nova"/>
              <a:cs typeface="Proxima Nova"/>
              <a:sym typeface="Proxima Nova"/>
            </a:endParaRPr>
          </a:p>
          <a:p>
            <a:pPr indent="0" lvl="0" marL="0" rtl="0" algn="l">
              <a:spcBef>
                <a:spcPts val="0"/>
              </a:spcBef>
              <a:spcAft>
                <a:spcPts val="0"/>
              </a:spcAft>
              <a:buNone/>
            </a:pPr>
            <a:r>
              <a:rPr b="1" lang="en" sz="2600">
                <a:solidFill>
                  <a:schemeClr val="lt1"/>
                </a:solidFill>
                <a:latin typeface="Proxima Nova"/>
                <a:ea typeface="Proxima Nova"/>
                <a:cs typeface="Proxima Nova"/>
                <a:sym typeface="Proxima Nova"/>
              </a:rPr>
              <a:t>     </a:t>
            </a:r>
            <a:r>
              <a:rPr b="1" lang="en" sz="2600">
                <a:solidFill>
                  <a:schemeClr val="dk1"/>
                </a:solidFill>
                <a:latin typeface="Proxima Nova"/>
                <a:ea typeface="Proxima Nova"/>
                <a:cs typeface="Proxima Nova"/>
                <a:sym typeface="Proxima Nova"/>
              </a:rPr>
              <a:t>         A Process Mining Case Study</a:t>
            </a:r>
            <a:endParaRPr b="1" sz="2600">
              <a:solidFill>
                <a:schemeClr val="dk1"/>
              </a:solidFill>
              <a:latin typeface="Proxima Nova"/>
              <a:ea typeface="Proxima Nova"/>
              <a:cs typeface="Proxima Nova"/>
              <a:sym typeface="Proxima Nova"/>
            </a:endParaRPr>
          </a:p>
        </p:txBody>
      </p:sp>
      <p:pic>
        <p:nvPicPr>
          <p:cNvPr id="457" name="Google Shape;457;p52"/>
          <p:cNvPicPr preferRelativeResize="0"/>
          <p:nvPr/>
        </p:nvPicPr>
        <p:blipFill>
          <a:blip r:embed="rId3">
            <a:alphaModFix/>
          </a:blip>
          <a:stretch>
            <a:fillRect/>
          </a:stretch>
        </p:blipFill>
        <p:spPr>
          <a:xfrm>
            <a:off x="5934525" y="76138"/>
            <a:ext cx="3118650" cy="925025"/>
          </a:xfrm>
          <a:prstGeom prst="rect">
            <a:avLst/>
          </a:prstGeom>
          <a:noFill/>
          <a:ln>
            <a:noFill/>
          </a:ln>
        </p:spPr>
      </p:pic>
      <p:sp>
        <p:nvSpPr>
          <p:cNvPr id="458" name="Google Shape;458;p52"/>
          <p:cNvSpPr/>
          <p:nvPr/>
        </p:nvSpPr>
        <p:spPr>
          <a:xfrm>
            <a:off x="0" y="4671925"/>
            <a:ext cx="9144000" cy="471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2"/>
          <p:cNvSpPr txBox="1"/>
          <p:nvPr/>
        </p:nvSpPr>
        <p:spPr>
          <a:xfrm>
            <a:off x="127000" y="1156713"/>
            <a:ext cx="7315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Palatino"/>
                <a:ea typeface="Palatino"/>
                <a:cs typeface="Palatino"/>
                <a:sym typeface="Palatino"/>
              </a:rPr>
              <a:t>Future Work I – Conformance Analysis</a:t>
            </a:r>
            <a:endParaRPr b="1" sz="1800">
              <a:latin typeface="Palatino"/>
              <a:ea typeface="Palatino"/>
              <a:cs typeface="Palatino"/>
              <a:sym typeface="Palatino"/>
            </a:endParaRPr>
          </a:p>
        </p:txBody>
      </p:sp>
      <p:sp>
        <p:nvSpPr>
          <p:cNvPr id="460" name="Google Shape;460;p52"/>
          <p:cNvSpPr txBox="1"/>
          <p:nvPr/>
        </p:nvSpPr>
        <p:spPr>
          <a:xfrm>
            <a:off x="597525" y="1618425"/>
            <a:ext cx="7456800" cy="31401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Palatino"/>
              <a:buChar char="●"/>
            </a:pPr>
            <a:r>
              <a:rPr lang="en" sz="1200">
                <a:highlight>
                  <a:srgbClr val="FFFFFF"/>
                </a:highlight>
                <a:latin typeface="Palatino"/>
                <a:ea typeface="Palatino"/>
                <a:cs typeface="Palatino"/>
                <a:sym typeface="Palatino"/>
              </a:rPr>
              <a:t>C</a:t>
            </a:r>
            <a:r>
              <a:rPr lang="en" sz="1200">
                <a:highlight>
                  <a:srgbClr val="FFFFFF"/>
                </a:highlight>
                <a:latin typeface="Palatino"/>
                <a:ea typeface="Palatino"/>
                <a:cs typeface="Palatino"/>
                <a:sym typeface="Palatino"/>
              </a:rPr>
              <a:t>onformance analysis helps us </a:t>
            </a:r>
            <a:r>
              <a:rPr lang="en" sz="1200">
                <a:highlight>
                  <a:srgbClr val="FFFFFF"/>
                </a:highlight>
                <a:latin typeface="Palatino"/>
                <a:ea typeface="Palatino"/>
                <a:cs typeface="Palatino"/>
                <a:sym typeface="Palatino"/>
              </a:rPr>
              <a:t>identify</a:t>
            </a:r>
            <a:r>
              <a:rPr lang="en" sz="1200">
                <a:highlight>
                  <a:srgbClr val="FFFFFF"/>
                </a:highlight>
                <a:latin typeface="Palatino"/>
                <a:ea typeface="Palatino"/>
                <a:cs typeface="Palatino"/>
                <a:sym typeface="Palatino"/>
              </a:rPr>
              <a:t> how well the data fits the model</a:t>
            </a:r>
            <a:endParaRPr sz="1200">
              <a:highlight>
                <a:srgbClr val="FFFFFF"/>
              </a:highlight>
              <a:latin typeface="Palatino"/>
              <a:ea typeface="Palatino"/>
              <a:cs typeface="Palatino"/>
              <a:sym typeface="Palatino"/>
            </a:endParaRPr>
          </a:p>
          <a:p>
            <a:pPr indent="-304800" lvl="0" marL="457200" rtl="0" algn="l">
              <a:lnSpc>
                <a:spcPct val="150000"/>
              </a:lnSpc>
              <a:spcBef>
                <a:spcPts val="0"/>
              </a:spcBef>
              <a:spcAft>
                <a:spcPts val="0"/>
              </a:spcAft>
              <a:buSzPts val="1200"/>
              <a:buFont typeface="Palatino"/>
              <a:buChar char="●"/>
            </a:pPr>
            <a:r>
              <a:rPr lang="en" sz="1200">
                <a:highlight>
                  <a:srgbClr val="FFFFFF"/>
                </a:highlight>
                <a:latin typeface="Palatino"/>
                <a:ea typeface="Palatino"/>
                <a:cs typeface="Palatino"/>
                <a:sym typeface="Palatino"/>
              </a:rPr>
              <a:t>Method I – Token-based Replay </a:t>
            </a:r>
            <a:r>
              <a:rPr lang="en" sz="1200">
                <a:highlight>
                  <a:srgbClr val="FFFFFF"/>
                </a:highlight>
                <a:latin typeface="Palatino"/>
                <a:ea typeface="Palatino"/>
                <a:cs typeface="Palatino"/>
                <a:sym typeface="Palatino"/>
              </a:rPr>
              <a:t>based on Petri-Net</a:t>
            </a:r>
            <a:endParaRPr sz="1200">
              <a:highlight>
                <a:srgbClr val="FFFFFF"/>
              </a:highlight>
              <a:latin typeface="Palatino"/>
              <a:ea typeface="Palatino"/>
              <a:cs typeface="Palatino"/>
              <a:sym typeface="Palatino"/>
            </a:endParaRPr>
          </a:p>
          <a:p>
            <a:pPr indent="-304800" lvl="1" marL="914400" rtl="0" algn="l">
              <a:lnSpc>
                <a:spcPct val="150000"/>
              </a:lnSpc>
              <a:spcBef>
                <a:spcPts val="0"/>
              </a:spcBef>
              <a:spcAft>
                <a:spcPts val="0"/>
              </a:spcAft>
              <a:buSzPts val="1200"/>
              <a:buFont typeface="Palatino"/>
              <a:buChar char="○"/>
            </a:pPr>
            <a:r>
              <a:rPr lang="en" sz="1200">
                <a:highlight>
                  <a:srgbClr val="FFFFFF"/>
                </a:highlight>
                <a:latin typeface="Palatino"/>
                <a:ea typeface="Palatino"/>
                <a:cs typeface="Palatino"/>
                <a:sym typeface="Palatino"/>
              </a:rPr>
              <a:t>Simulate each trace to completion, but keep track of additional token added to avoid deadlock (A), and check for unused tokens at completion (B). Unfit if A &gt; 0 or B &gt; 0</a:t>
            </a:r>
            <a:endParaRPr sz="1200">
              <a:highlight>
                <a:srgbClr val="FFFFFF"/>
              </a:highlight>
              <a:latin typeface="Palatino"/>
              <a:ea typeface="Palatino"/>
              <a:cs typeface="Palatino"/>
              <a:sym typeface="Palatino"/>
            </a:endParaRPr>
          </a:p>
          <a:p>
            <a:pPr indent="-304800" lvl="0" marL="457200" rtl="0" algn="l">
              <a:lnSpc>
                <a:spcPct val="150000"/>
              </a:lnSpc>
              <a:spcBef>
                <a:spcPts val="0"/>
              </a:spcBef>
              <a:spcAft>
                <a:spcPts val="0"/>
              </a:spcAft>
              <a:buSzPts val="1200"/>
              <a:buFont typeface="Palatino"/>
              <a:buChar char="●"/>
            </a:pPr>
            <a:r>
              <a:rPr lang="en" sz="1200">
                <a:highlight>
                  <a:srgbClr val="FFFFFF"/>
                </a:highlight>
                <a:latin typeface="Palatino"/>
                <a:ea typeface="Palatino"/>
                <a:cs typeface="Palatino"/>
                <a:sym typeface="Palatino"/>
              </a:rPr>
              <a:t>Method II – Alignment Analysis</a:t>
            </a:r>
            <a:endParaRPr sz="1200">
              <a:highlight>
                <a:srgbClr val="FFFFFF"/>
              </a:highlight>
              <a:latin typeface="Palatino"/>
              <a:ea typeface="Palatino"/>
              <a:cs typeface="Palatino"/>
              <a:sym typeface="Palatino"/>
            </a:endParaRPr>
          </a:p>
          <a:p>
            <a:pPr indent="-304800" lvl="1" marL="914400" rtl="0" algn="l">
              <a:lnSpc>
                <a:spcPct val="150000"/>
              </a:lnSpc>
              <a:spcBef>
                <a:spcPts val="0"/>
              </a:spcBef>
              <a:spcAft>
                <a:spcPts val="0"/>
              </a:spcAft>
              <a:buSzPts val="1200"/>
              <a:buFont typeface="Palatino"/>
              <a:buChar char="○"/>
            </a:pPr>
            <a:r>
              <a:rPr lang="en" sz="1200">
                <a:highlight>
                  <a:srgbClr val="FFFFFF"/>
                </a:highlight>
                <a:latin typeface="Palatino"/>
                <a:ea typeface="Palatino"/>
                <a:cs typeface="Palatino"/>
                <a:sym typeface="Palatino"/>
              </a:rPr>
              <a:t>Similar to token-based replay but “align” the events of a trace to a legal and model-fitting trace subject to cost. This is more informative, but more expensive to run</a:t>
            </a:r>
            <a:endParaRPr sz="1200">
              <a:highlight>
                <a:srgbClr val="FFFFFF"/>
              </a:highlight>
              <a:latin typeface="Palatino"/>
              <a:ea typeface="Palatino"/>
              <a:cs typeface="Palatino"/>
              <a:sym typeface="Palatino"/>
            </a:endParaRPr>
          </a:p>
          <a:p>
            <a:pPr indent="-304800" lvl="0" marL="457200" rtl="0" algn="l">
              <a:lnSpc>
                <a:spcPct val="150000"/>
              </a:lnSpc>
              <a:spcBef>
                <a:spcPts val="0"/>
              </a:spcBef>
              <a:spcAft>
                <a:spcPts val="0"/>
              </a:spcAft>
              <a:buSzPts val="1200"/>
              <a:buFont typeface="Palatino"/>
              <a:buChar char="●"/>
            </a:pPr>
            <a:r>
              <a:rPr lang="en" sz="1200">
                <a:highlight>
                  <a:srgbClr val="FFFFFF"/>
                </a:highlight>
                <a:latin typeface="Palatino"/>
                <a:ea typeface="Palatino"/>
                <a:cs typeface="Palatino"/>
                <a:sym typeface="Palatino"/>
              </a:rPr>
              <a:t>Method III – Behavior Analysis</a:t>
            </a:r>
            <a:endParaRPr sz="1200">
              <a:highlight>
                <a:srgbClr val="FFFFFF"/>
              </a:highlight>
              <a:latin typeface="Palatino"/>
              <a:ea typeface="Palatino"/>
              <a:cs typeface="Palatino"/>
              <a:sym typeface="Palatino"/>
            </a:endParaRPr>
          </a:p>
          <a:p>
            <a:pPr indent="-304800" lvl="0" marL="457200" rtl="0" algn="l">
              <a:lnSpc>
                <a:spcPct val="150000"/>
              </a:lnSpc>
              <a:spcBef>
                <a:spcPts val="0"/>
              </a:spcBef>
              <a:spcAft>
                <a:spcPts val="0"/>
              </a:spcAft>
              <a:buSzPts val="1200"/>
              <a:buFont typeface="Palatino"/>
              <a:buChar char="●"/>
            </a:pPr>
            <a:r>
              <a:rPr lang="en" sz="1200">
                <a:highlight>
                  <a:srgbClr val="FFFFFF"/>
                </a:highlight>
                <a:latin typeface="Palatino"/>
                <a:ea typeface="Palatino"/>
                <a:cs typeface="Palatino"/>
                <a:sym typeface="Palatino"/>
              </a:rPr>
              <a:t>These techniques can be used to better identify the hows and whys of non-conformance, and to build better models. We will share an example using our model in the following (under development)</a:t>
            </a:r>
            <a:endParaRPr sz="1200">
              <a:highlight>
                <a:srgbClr val="FFFFFF"/>
              </a:highlight>
              <a:latin typeface="Palatino"/>
              <a:ea typeface="Palatino"/>
              <a:cs typeface="Palatino"/>
              <a:sym typeface="Palatino"/>
            </a:endParaRPr>
          </a:p>
          <a:p>
            <a:pPr indent="0" lvl="0" marL="914400" rtl="0" algn="l">
              <a:lnSpc>
                <a:spcPct val="150000"/>
              </a:lnSpc>
              <a:spcBef>
                <a:spcPts val="0"/>
              </a:spcBef>
              <a:spcAft>
                <a:spcPts val="0"/>
              </a:spcAft>
              <a:buNone/>
            </a:pPr>
            <a:r>
              <a:t/>
            </a:r>
            <a:endParaRPr sz="1200">
              <a:highlight>
                <a:srgbClr val="FFFFFF"/>
              </a:highlight>
              <a:latin typeface="Palatino"/>
              <a:ea typeface="Palatino"/>
              <a:cs typeface="Palatino"/>
              <a:sym typeface="Palatin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64" name="Shape 464"/>
        <p:cNvGrpSpPr/>
        <p:nvPr/>
      </p:nvGrpSpPr>
      <p:grpSpPr>
        <a:xfrm>
          <a:off x="0" y="0"/>
          <a:ext cx="0" cy="0"/>
          <a:chOff x="0" y="0"/>
          <a:chExt cx="0" cy="0"/>
        </a:xfrm>
      </p:grpSpPr>
      <p:sp>
        <p:nvSpPr>
          <p:cNvPr id="465" name="Google Shape;465;p53"/>
          <p:cNvSpPr/>
          <p:nvPr/>
        </p:nvSpPr>
        <p:spPr>
          <a:xfrm>
            <a:off x="0" y="0"/>
            <a:ext cx="9144000" cy="10773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53"/>
          <p:cNvSpPr txBox="1"/>
          <p:nvPr/>
        </p:nvSpPr>
        <p:spPr>
          <a:xfrm>
            <a:off x="0" y="0"/>
            <a:ext cx="9144000" cy="10773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rgbClr val="F1C232"/>
                </a:solidFill>
                <a:latin typeface="Proxima Nova"/>
                <a:ea typeface="Proxima Nova"/>
                <a:cs typeface="Proxima Nova"/>
                <a:sym typeface="Proxima Nova"/>
              </a:rPr>
              <a:t>Ferret Miner:</a:t>
            </a:r>
            <a:endParaRPr b="1" sz="3200">
              <a:solidFill>
                <a:srgbClr val="F1C232"/>
              </a:solidFill>
              <a:latin typeface="Proxima Nova"/>
              <a:ea typeface="Proxima Nova"/>
              <a:cs typeface="Proxima Nova"/>
              <a:sym typeface="Proxima Nova"/>
            </a:endParaRPr>
          </a:p>
          <a:p>
            <a:pPr indent="0" lvl="0" marL="0" rtl="0" algn="l">
              <a:spcBef>
                <a:spcPts val="0"/>
              </a:spcBef>
              <a:spcAft>
                <a:spcPts val="0"/>
              </a:spcAft>
              <a:buNone/>
            </a:pPr>
            <a:r>
              <a:rPr b="1" lang="en" sz="2600">
                <a:solidFill>
                  <a:schemeClr val="lt1"/>
                </a:solidFill>
                <a:latin typeface="Proxima Nova"/>
                <a:ea typeface="Proxima Nova"/>
                <a:cs typeface="Proxima Nova"/>
                <a:sym typeface="Proxima Nova"/>
              </a:rPr>
              <a:t>     </a:t>
            </a:r>
            <a:r>
              <a:rPr b="1" lang="en" sz="2600">
                <a:solidFill>
                  <a:schemeClr val="dk1"/>
                </a:solidFill>
                <a:latin typeface="Proxima Nova"/>
                <a:ea typeface="Proxima Nova"/>
                <a:cs typeface="Proxima Nova"/>
                <a:sym typeface="Proxima Nova"/>
              </a:rPr>
              <a:t>         A Process Mining Case Study</a:t>
            </a:r>
            <a:endParaRPr b="1" sz="2600">
              <a:solidFill>
                <a:schemeClr val="dk1"/>
              </a:solidFill>
              <a:latin typeface="Proxima Nova"/>
              <a:ea typeface="Proxima Nova"/>
              <a:cs typeface="Proxima Nova"/>
              <a:sym typeface="Proxima Nova"/>
            </a:endParaRPr>
          </a:p>
        </p:txBody>
      </p:sp>
      <p:pic>
        <p:nvPicPr>
          <p:cNvPr id="467" name="Google Shape;467;p53"/>
          <p:cNvPicPr preferRelativeResize="0"/>
          <p:nvPr/>
        </p:nvPicPr>
        <p:blipFill>
          <a:blip r:embed="rId3">
            <a:alphaModFix/>
          </a:blip>
          <a:stretch>
            <a:fillRect/>
          </a:stretch>
        </p:blipFill>
        <p:spPr>
          <a:xfrm>
            <a:off x="5934525" y="76138"/>
            <a:ext cx="3118650" cy="925025"/>
          </a:xfrm>
          <a:prstGeom prst="rect">
            <a:avLst/>
          </a:prstGeom>
          <a:noFill/>
          <a:ln>
            <a:noFill/>
          </a:ln>
        </p:spPr>
      </p:pic>
      <p:sp>
        <p:nvSpPr>
          <p:cNvPr id="468" name="Google Shape;468;p53"/>
          <p:cNvSpPr/>
          <p:nvPr/>
        </p:nvSpPr>
        <p:spPr>
          <a:xfrm>
            <a:off x="0" y="4671925"/>
            <a:ext cx="9144000" cy="471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3"/>
          <p:cNvSpPr txBox="1"/>
          <p:nvPr/>
        </p:nvSpPr>
        <p:spPr>
          <a:xfrm>
            <a:off x="127000" y="1155700"/>
            <a:ext cx="7315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Palatino"/>
                <a:ea typeface="Palatino"/>
                <a:cs typeface="Palatino"/>
                <a:sym typeface="Palatino"/>
              </a:rPr>
              <a:t>Conformance Checking</a:t>
            </a:r>
            <a:endParaRPr b="1" sz="1800">
              <a:latin typeface="Palatino"/>
              <a:ea typeface="Palatino"/>
              <a:cs typeface="Palatino"/>
              <a:sym typeface="Palatino"/>
            </a:endParaRPr>
          </a:p>
        </p:txBody>
      </p:sp>
      <p:sp>
        <p:nvSpPr>
          <p:cNvPr id="470" name="Google Shape;470;p53"/>
          <p:cNvSpPr txBox="1"/>
          <p:nvPr/>
        </p:nvSpPr>
        <p:spPr>
          <a:xfrm>
            <a:off x="366550" y="1617400"/>
            <a:ext cx="4405800" cy="24936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Font typeface="Palatino"/>
              <a:buChar char="●"/>
            </a:pPr>
            <a:r>
              <a:rPr lang="en" sz="1200">
                <a:highlight>
                  <a:srgbClr val="FFFFFF"/>
                </a:highlight>
                <a:latin typeface="Palatino"/>
                <a:ea typeface="Palatino"/>
                <a:cs typeface="Palatino"/>
                <a:sym typeface="Palatino"/>
              </a:rPr>
              <a:t>Given a process model M (discovered or explicitly modeled)</a:t>
            </a:r>
            <a:endParaRPr sz="1200">
              <a:highlight>
                <a:srgbClr val="FFFFFF"/>
              </a:highlight>
              <a:latin typeface="Palatino"/>
              <a:ea typeface="Palatino"/>
              <a:cs typeface="Palatino"/>
              <a:sym typeface="Palatino"/>
            </a:endParaRPr>
          </a:p>
          <a:p>
            <a:pPr indent="-304800" lvl="0" marL="457200" rtl="0" algn="l">
              <a:lnSpc>
                <a:spcPct val="115000"/>
              </a:lnSpc>
              <a:spcBef>
                <a:spcPts val="0"/>
              </a:spcBef>
              <a:spcAft>
                <a:spcPts val="0"/>
              </a:spcAft>
              <a:buSzPts val="1200"/>
              <a:buFont typeface="Palatino"/>
              <a:buChar char="●"/>
            </a:pPr>
            <a:r>
              <a:rPr lang="en" sz="1200">
                <a:highlight>
                  <a:srgbClr val="FFFFFF"/>
                </a:highlight>
                <a:latin typeface="Palatino"/>
                <a:ea typeface="Palatino"/>
                <a:cs typeface="Palatino"/>
                <a:sym typeface="Palatino"/>
              </a:rPr>
              <a:t>Individual Fitness based on Token-based Replay</a:t>
            </a:r>
            <a:endParaRPr sz="1200">
              <a:highlight>
                <a:srgbClr val="FFFFFF"/>
              </a:highlight>
              <a:latin typeface="Palatino"/>
              <a:ea typeface="Palatino"/>
              <a:cs typeface="Palatino"/>
              <a:sym typeface="Palatino"/>
            </a:endParaRPr>
          </a:p>
          <a:p>
            <a:pPr indent="-304800" lvl="1" marL="914400" rtl="0" algn="l">
              <a:lnSpc>
                <a:spcPct val="115000"/>
              </a:lnSpc>
              <a:spcBef>
                <a:spcPts val="0"/>
              </a:spcBef>
              <a:spcAft>
                <a:spcPts val="0"/>
              </a:spcAft>
              <a:buSzPts val="1200"/>
              <a:buFont typeface="Palatino"/>
              <a:buChar char="○"/>
            </a:pPr>
            <a:r>
              <a:rPr lang="en" sz="1200">
                <a:highlight>
                  <a:srgbClr val="FFFFFF"/>
                </a:highlight>
                <a:latin typeface="Palatino"/>
                <a:ea typeface="Palatino"/>
                <a:cs typeface="Palatino"/>
                <a:sym typeface="Palatino"/>
              </a:rPr>
              <a:t>can a trace be executed in the process tree?</a:t>
            </a:r>
            <a:endParaRPr sz="1200">
              <a:highlight>
                <a:srgbClr val="FFFFFF"/>
              </a:highlight>
              <a:latin typeface="Palatino"/>
              <a:ea typeface="Palatino"/>
              <a:cs typeface="Palatino"/>
              <a:sym typeface="Palatino"/>
            </a:endParaRPr>
          </a:p>
          <a:p>
            <a:pPr indent="-304800" lvl="0" marL="457200" rtl="0" algn="l">
              <a:lnSpc>
                <a:spcPct val="115000"/>
              </a:lnSpc>
              <a:spcBef>
                <a:spcPts val="0"/>
              </a:spcBef>
              <a:spcAft>
                <a:spcPts val="0"/>
              </a:spcAft>
              <a:buSzPts val="1200"/>
              <a:buFont typeface="Palatino"/>
              <a:buChar char="●"/>
            </a:pPr>
            <a:r>
              <a:rPr lang="en" sz="1200">
                <a:highlight>
                  <a:srgbClr val="FFFFFF"/>
                </a:highlight>
                <a:latin typeface="Palatino"/>
                <a:ea typeface="Palatino"/>
                <a:cs typeface="Palatino"/>
                <a:sym typeface="Palatino"/>
              </a:rPr>
              <a:t>Total Fitness</a:t>
            </a:r>
            <a:endParaRPr sz="1200">
              <a:highlight>
                <a:srgbClr val="FFFFFF"/>
              </a:highlight>
              <a:latin typeface="Palatino"/>
              <a:ea typeface="Palatino"/>
              <a:cs typeface="Palatino"/>
              <a:sym typeface="Palatino"/>
            </a:endParaRPr>
          </a:p>
          <a:p>
            <a:pPr indent="-304800" lvl="1" marL="914400" rtl="0" algn="l">
              <a:lnSpc>
                <a:spcPct val="115000"/>
              </a:lnSpc>
              <a:spcBef>
                <a:spcPts val="0"/>
              </a:spcBef>
              <a:spcAft>
                <a:spcPts val="0"/>
              </a:spcAft>
              <a:buSzPts val="1200"/>
              <a:buFont typeface="Palatino"/>
              <a:buChar char="○"/>
            </a:pPr>
            <a:r>
              <a:rPr lang="en" sz="1200">
                <a:highlight>
                  <a:srgbClr val="FFFFFF"/>
                </a:highlight>
                <a:latin typeface="Palatino"/>
                <a:ea typeface="Palatino"/>
                <a:cs typeface="Palatino"/>
                <a:sym typeface="Palatino"/>
              </a:rPr>
              <a:t>sum(individual fitness) / number of traces</a:t>
            </a:r>
            <a:endParaRPr sz="1200">
              <a:highlight>
                <a:srgbClr val="FFFFFF"/>
              </a:highlight>
              <a:latin typeface="Palatino"/>
              <a:ea typeface="Palatino"/>
              <a:cs typeface="Palatino"/>
              <a:sym typeface="Palatino"/>
            </a:endParaRPr>
          </a:p>
          <a:p>
            <a:pPr indent="0" lvl="0" marL="0" rtl="0" algn="l">
              <a:lnSpc>
                <a:spcPct val="115000"/>
              </a:lnSpc>
              <a:spcBef>
                <a:spcPts val="0"/>
              </a:spcBef>
              <a:spcAft>
                <a:spcPts val="0"/>
              </a:spcAft>
              <a:buNone/>
            </a:pPr>
            <a:r>
              <a:t/>
            </a:r>
            <a:endParaRPr sz="1200">
              <a:highlight>
                <a:srgbClr val="FFFFFF"/>
              </a:highlight>
              <a:latin typeface="Palatino"/>
              <a:ea typeface="Palatino"/>
              <a:cs typeface="Palatino"/>
              <a:sym typeface="Palatino"/>
            </a:endParaRPr>
          </a:p>
          <a:p>
            <a:pPr indent="-304800" lvl="0" marL="457200" rtl="0" algn="l">
              <a:lnSpc>
                <a:spcPct val="115000"/>
              </a:lnSpc>
              <a:spcBef>
                <a:spcPts val="0"/>
              </a:spcBef>
              <a:spcAft>
                <a:spcPts val="0"/>
              </a:spcAft>
              <a:buSzPts val="1200"/>
              <a:buFont typeface="Palatino"/>
              <a:buChar char="●"/>
            </a:pPr>
            <a:r>
              <a:rPr lang="en" sz="1200">
                <a:highlight>
                  <a:srgbClr val="FFFFFF"/>
                </a:highlight>
                <a:latin typeface="Palatino"/>
                <a:ea typeface="Palatino"/>
                <a:cs typeface="Palatino"/>
                <a:sym typeface="Palatino"/>
              </a:rPr>
              <a:t>Trade-off between model complexity and total fitness</a:t>
            </a:r>
            <a:endParaRPr sz="1200">
              <a:highlight>
                <a:srgbClr val="FFFFFF"/>
              </a:highlight>
              <a:latin typeface="Palatino"/>
              <a:ea typeface="Palatino"/>
              <a:cs typeface="Palatino"/>
              <a:sym typeface="Palatino"/>
            </a:endParaRPr>
          </a:p>
          <a:p>
            <a:pPr indent="-304800" lvl="0" marL="457200" rtl="0" algn="l">
              <a:lnSpc>
                <a:spcPct val="115000"/>
              </a:lnSpc>
              <a:spcBef>
                <a:spcPts val="0"/>
              </a:spcBef>
              <a:spcAft>
                <a:spcPts val="0"/>
              </a:spcAft>
              <a:buSzPts val="1200"/>
              <a:buFont typeface="Palatino"/>
              <a:buChar char="●"/>
            </a:pPr>
            <a:r>
              <a:rPr lang="en" sz="1200">
                <a:highlight>
                  <a:srgbClr val="FFFFFF"/>
                </a:highlight>
                <a:latin typeface="Palatino"/>
                <a:ea typeface="Palatino"/>
                <a:cs typeface="Palatino"/>
                <a:sym typeface="Palatino"/>
              </a:rPr>
              <a:t>In our experiment</a:t>
            </a:r>
            <a:endParaRPr sz="1200">
              <a:highlight>
                <a:srgbClr val="FFFFFF"/>
              </a:highlight>
              <a:latin typeface="Palatino"/>
              <a:ea typeface="Palatino"/>
              <a:cs typeface="Palatino"/>
              <a:sym typeface="Palatino"/>
            </a:endParaRPr>
          </a:p>
          <a:p>
            <a:pPr indent="-304800" lvl="1" marL="914400" rtl="0" algn="l">
              <a:lnSpc>
                <a:spcPct val="115000"/>
              </a:lnSpc>
              <a:spcBef>
                <a:spcPts val="0"/>
              </a:spcBef>
              <a:spcAft>
                <a:spcPts val="0"/>
              </a:spcAft>
              <a:buSzPts val="1200"/>
              <a:buFont typeface="Palatino"/>
              <a:buChar char="○"/>
            </a:pPr>
            <a:r>
              <a:rPr lang="en" sz="1200">
                <a:highlight>
                  <a:srgbClr val="FFFFFF"/>
                </a:highlight>
                <a:latin typeface="Palatino"/>
                <a:ea typeface="Palatino"/>
                <a:cs typeface="Palatino"/>
                <a:sym typeface="Palatino"/>
              </a:rPr>
              <a:t>Top 3 variants explain 90%</a:t>
            </a:r>
            <a:endParaRPr sz="1200">
              <a:highlight>
                <a:srgbClr val="FFFFFF"/>
              </a:highlight>
              <a:latin typeface="Palatino"/>
              <a:ea typeface="Palatino"/>
              <a:cs typeface="Palatino"/>
              <a:sym typeface="Palatino"/>
            </a:endParaRPr>
          </a:p>
          <a:p>
            <a:pPr indent="-304800" lvl="1" marL="914400" rtl="0" algn="l">
              <a:lnSpc>
                <a:spcPct val="115000"/>
              </a:lnSpc>
              <a:spcBef>
                <a:spcPts val="0"/>
              </a:spcBef>
              <a:spcAft>
                <a:spcPts val="0"/>
              </a:spcAft>
              <a:buSzPts val="1200"/>
              <a:buFont typeface="Palatino"/>
              <a:buChar char="○"/>
            </a:pPr>
            <a:r>
              <a:rPr lang="en" sz="1200">
                <a:highlight>
                  <a:srgbClr val="FFFFFF"/>
                </a:highlight>
                <a:latin typeface="Palatino"/>
                <a:ea typeface="Palatino"/>
                <a:cs typeface="Palatino"/>
                <a:sym typeface="Palatino"/>
              </a:rPr>
              <a:t>Top 18 variants explain 99% but at what cost?</a:t>
            </a:r>
            <a:endParaRPr sz="1200">
              <a:highlight>
                <a:srgbClr val="FFFFFF"/>
              </a:highlight>
              <a:latin typeface="Palatino"/>
              <a:ea typeface="Palatino"/>
              <a:cs typeface="Palatino"/>
              <a:sym typeface="Palatino"/>
            </a:endParaRPr>
          </a:p>
        </p:txBody>
      </p:sp>
      <p:pic>
        <p:nvPicPr>
          <p:cNvPr id="471" name="Google Shape;471;p53"/>
          <p:cNvPicPr preferRelativeResize="0"/>
          <p:nvPr/>
        </p:nvPicPr>
        <p:blipFill>
          <a:blip r:embed="rId4">
            <a:alphaModFix/>
          </a:blip>
          <a:stretch>
            <a:fillRect/>
          </a:stretch>
        </p:blipFill>
        <p:spPr>
          <a:xfrm>
            <a:off x="4772250" y="1398850"/>
            <a:ext cx="4117348" cy="29515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75" name="Shape 475"/>
        <p:cNvGrpSpPr/>
        <p:nvPr/>
      </p:nvGrpSpPr>
      <p:grpSpPr>
        <a:xfrm>
          <a:off x="0" y="0"/>
          <a:ext cx="0" cy="0"/>
          <a:chOff x="0" y="0"/>
          <a:chExt cx="0" cy="0"/>
        </a:xfrm>
      </p:grpSpPr>
      <p:sp>
        <p:nvSpPr>
          <p:cNvPr id="476" name="Google Shape;476;p54"/>
          <p:cNvSpPr/>
          <p:nvPr/>
        </p:nvSpPr>
        <p:spPr>
          <a:xfrm>
            <a:off x="0" y="0"/>
            <a:ext cx="9144000" cy="10773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54"/>
          <p:cNvSpPr txBox="1"/>
          <p:nvPr/>
        </p:nvSpPr>
        <p:spPr>
          <a:xfrm>
            <a:off x="0" y="0"/>
            <a:ext cx="9144000" cy="10773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rgbClr val="F1C232"/>
                </a:solidFill>
                <a:latin typeface="Proxima Nova"/>
                <a:ea typeface="Proxima Nova"/>
                <a:cs typeface="Proxima Nova"/>
                <a:sym typeface="Proxima Nova"/>
              </a:rPr>
              <a:t>Ferret Miner:</a:t>
            </a:r>
            <a:endParaRPr b="1" sz="3200">
              <a:solidFill>
                <a:srgbClr val="F1C232"/>
              </a:solidFill>
              <a:latin typeface="Proxima Nova"/>
              <a:ea typeface="Proxima Nova"/>
              <a:cs typeface="Proxima Nova"/>
              <a:sym typeface="Proxima Nova"/>
            </a:endParaRPr>
          </a:p>
          <a:p>
            <a:pPr indent="0" lvl="0" marL="0" rtl="0" algn="l">
              <a:spcBef>
                <a:spcPts val="0"/>
              </a:spcBef>
              <a:spcAft>
                <a:spcPts val="0"/>
              </a:spcAft>
              <a:buNone/>
            </a:pPr>
            <a:r>
              <a:rPr b="1" lang="en" sz="2600">
                <a:solidFill>
                  <a:schemeClr val="lt1"/>
                </a:solidFill>
                <a:latin typeface="Proxima Nova"/>
                <a:ea typeface="Proxima Nova"/>
                <a:cs typeface="Proxima Nova"/>
                <a:sym typeface="Proxima Nova"/>
              </a:rPr>
              <a:t>     </a:t>
            </a:r>
            <a:r>
              <a:rPr b="1" lang="en" sz="2600">
                <a:solidFill>
                  <a:schemeClr val="dk1"/>
                </a:solidFill>
                <a:latin typeface="Proxima Nova"/>
                <a:ea typeface="Proxima Nova"/>
                <a:cs typeface="Proxima Nova"/>
                <a:sym typeface="Proxima Nova"/>
              </a:rPr>
              <a:t>         A Process Mining Case Study</a:t>
            </a:r>
            <a:endParaRPr b="1" sz="2600">
              <a:solidFill>
                <a:schemeClr val="dk1"/>
              </a:solidFill>
              <a:latin typeface="Proxima Nova"/>
              <a:ea typeface="Proxima Nova"/>
              <a:cs typeface="Proxima Nova"/>
              <a:sym typeface="Proxima Nova"/>
            </a:endParaRPr>
          </a:p>
        </p:txBody>
      </p:sp>
      <p:pic>
        <p:nvPicPr>
          <p:cNvPr id="478" name="Google Shape;478;p54"/>
          <p:cNvPicPr preferRelativeResize="0"/>
          <p:nvPr/>
        </p:nvPicPr>
        <p:blipFill>
          <a:blip r:embed="rId3">
            <a:alphaModFix/>
          </a:blip>
          <a:stretch>
            <a:fillRect/>
          </a:stretch>
        </p:blipFill>
        <p:spPr>
          <a:xfrm>
            <a:off x="5934525" y="76138"/>
            <a:ext cx="3118650" cy="925025"/>
          </a:xfrm>
          <a:prstGeom prst="rect">
            <a:avLst/>
          </a:prstGeom>
          <a:noFill/>
          <a:ln>
            <a:noFill/>
          </a:ln>
        </p:spPr>
      </p:pic>
      <p:sp>
        <p:nvSpPr>
          <p:cNvPr id="479" name="Google Shape;479;p54"/>
          <p:cNvSpPr/>
          <p:nvPr/>
        </p:nvSpPr>
        <p:spPr>
          <a:xfrm>
            <a:off x="0" y="4671925"/>
            <a:ext cx="9144000" cy="471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54"/>
          <p:cNvSpPr txBox="1"/>
          <p:nvPr/>
        </p:nvSpPr>
        <p:spPr>
          <a:xfrm>
            <a:off x="127000" y="1155700"/>
            <a:ext cx="7315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Palatino"/>
                <a:ea typeface="Palatino"/>
                <a:cs typeface="Palatino"/>
                <a:sym typeface="Palatino"/>
              </a:rPr>
              <a:t>Conformance Checking (k = 3, k = 18)</a:t>
            </a:r>
            <a:endParaRPr b="1" sz="1800">
              <a:latin typeface="Palatino"/>
              <a:ea typeface="Palatino"/>
              <a:cs typeface="Palatino"/>
              <a:sym typeface="Palatino"/>
            </a:endParaRPr>
          </a:p>
        </p:txBody>
      </p:sp>
      <p:pic>
        <p:nvPicPr>
          <p:cNvPr id="481" name="Google Shape;481;p54"/>
          <p:cNvPicPr preferRelativeResize="0"/>
          <p:nvPr/>
        </p:nvPicPr>
        <p:blipFill>
          <a:blip r:embed="rId4">
            <a:alphaModFix/>
          </a:blip>
          <a:stretch>
            <a:fillRect/>
          </a:stretch>
        </p:blipFill>
        <p:spPr>
          <a:xfrm>
            <a:off x="658575" y="1769800"/>
            <a:ext cx="2405615" cy="2749725"/>
          </a:xfrm>
          <a:prstGeom prst="rect">
            <a:avLst/>
          </a:prstGeom>
          <a:noFill/>
          <a:ln cap="flat" cmpd="sng" w="9525">
            <a:solidFill>
              <a:srgbClr val="FF0000"/>
            </a:solidFill>
            <a:prstDash val="solid"/>
            <a:round/>
            <a:headEnd len="sm" w="sm" type="none"/>
            <a:tailEnd len="sm" w="sm" type="none"/>
          </a:ln>
        </p:spPr>
      </p:pic>
      <p:pic>
        <p:nvPicPr>
          <p:cNvPr id="482" name="Google Shape;482;p54"/>
          <p:cNvPicPr preferRelativeResize="0"/>
          <p:nvPr/>
        </p:nvPicPr>
        <p:blipFill>
          <a:blip r:embed="rId5">
            <a:alphaModFix/>
          </a:blip>
          <a:stretch>
            <a:fillRect/>
          </a:stretch>
        </p:blipFill>
        <p:spPr>
          <a:xfrm>
            <a:off x="4228965" y="1769800"/>
            <a:ext cx="3945890" cy="2749724"/>
          </a:xfrm>
          <a:prstGeom prst="rect">
            <a:avLst/>
          </a:prstGeom>
          <a:noFill/>
          <a:ln cap="flat" cmpd="sng" w="9525">
            <a:solidFill>
              <a:srgbClr val="FF0000"/>
            </a:solidFill>
            <a:prstDash val="solid"/>
            <a:round/>
            <a:headEnd len="sm" w="sm" type="none"/>
            <a:tailEnd len="sm" w="sm" type="none"/>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86" name="Shape 486"/>
        <p:cNvGrpSpPr/>
        <p:nvPr/>
      </p:nvGrpSpPr>
      <p:grpSpPr>
        <a:xfrm>
          <a:off x="0" y="0"/>
          <a:ext cx="0" cy="0"/>
          <a:chOff x="0" y="0"/>
          <a:chExt cx="0" cy="0"/>
        </a:xfrm>
      </p:grpSpPr>
      <p:sp>
        <p:nvSpPr>
          <p:cNvPr id="487" name="Google Shape;487;p55"/>
          <p:cNvSpPr/>
          <p:nvPr/>
        </p:nvSpPr>
        <p:spPr>
          <a:xfrm>
            <a:off x="0" y="0"/>
            <a:ext cx="9144000" cy="10773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5"/>
          <p:cNvSpPr txBox="1"/>
          <p:nvPr/>
        </p:nvSpPr>
        <p:spPr>
          <a:xfrm>
            <a:off x="0" y="0"/>
            <a:ext cx="9144000" cy="10773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rgbClr val="F1C232"/>
                </a:solidFill>
                <a:latin typeface="Proxima Nova"/>
                <a:ea typeface="Proxima Nova"/>
                <a:cs typeface="Proxima Nova"/>
                <a:sym typeface="Proxima Nova"/>
              </a:rPr>
              <a:t>Ferret Miner:</a:t>
            </a:r>
            <a:endParaRPr b="1" sz="3200">
              <a:solidFill>
                <a:srgbClr val="F1C232"/>
              </a:solidFill>
              <a:latin typeface="Proxima Nova"/>
              <a:ea typeface="Proxima Nova"/>
              <a:cs typeface="Proxima Nova"/>
              <a:sym typeface="Proxima Nova"/>
            </a:endParaRPr>
          </a:p>
          <a:p>
            <a:pPr indent="0" lvl="0" marL="0" rtl="0" algn="l">
              <a:spcBef>
                <a:spcPts val="0"/>
              </a:spcBef>
              <a:spcAft>
                <a:spcPts val="0"/>
              </a:spcAft>
              <a:buNone/>
            </a:pPr>
            <a:r>
              <a:rPr b="1" lang="en" sz="2600">
                <a:solidFill>
                  <a:schemeClr val="lt1"/>
                </a:solidFill>
                <a:latin typeface="Proxima Nova"/>
                <a:ea typeface="Proxima Nova"/>
                <a:cs typeface="Proxima Nova"/>
                <a:sym typeface="Proxima Nova"/>
              </a:rPr>
              <a:t>     </a:t>
            </a:r>
            <a:r>
              <a:rPr b="1" lang="en" sz="2600">
                <a:solidFill>
                  <a:schemeClr val="dk1"/>
                </a:solidFill>
                <a:latin typeface="Proxima Nova"/>
                <a:ea typeface="Proxima Nova"/>
                <a:cs typeface="Proxima Nova"/>
                <a:sym typeface="Proxima Nova"/>
              </a:rPr>
              <a:t>         A Process Mining Case Study</a:t>
            </a:r>
            <a:endParaRPr b="1" sz="2600">
              <a:solidFill>
                <a:schemeClr val="dk1"/>
              </a:solidFill>
              <a:latin typeface="Proxima Nova"/>
              <a:ea typeface="Proxima Nova"/>
              <a:cs typeface="Proxima Nova"/>
              <a:sym typeface="Proxima Nova"/>
            </a:endParaRPr>
          </a:p>
        </p:txBody>
      </p:sp>
      <p:pic>
        <p:nvPicPr>
          <p:cNvPr id="489" name="Google Shape;489;p55"/>
          <p:cNvPicPr preferRelativeResize="0"/>
          <p:nvPr/>
        </p:nvPicPr>
        <p:blipFill>
          <a:blip r:embed="rId3">
            <a:alphaModFix/>
          </a:blip>
          <a:stretch>
            <a:fillRect/>
          </a:stretch>
        </p:blipFill>
        <p:spPr>
          <a:xfrm>
            <a:off x="5934525" y="76138"/>
            <a:ext cx="3118650" cy="925025"/>
          </a:xfrm>
          <a:prstGeom prst="rect">
            <a:avLst/>
          </a:prstGeom>
          <a:noFill/>
          <a:ln>
            <a:noFill/>
          </a:ln>
        </p:spPr>
      </p:pic>
      <p:sp>
        <p:nvSpPr>
          <p:cNvPr id="490" name="Google Shape;490;p55"/>
          <p:cNvSpPr/>
          <p:nvPr/>
        </p:nvSpPr>
        <p:spPr>
          <a:xfrm>
            <a:off x="0" y="4671925"/>
            <a:ext cx="9144000" cy="471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5"/>
          <p:cNvSpPr txBox="1"/>
          <p:nvPr/>
        </p:nvSpPr>
        <p:spPr>
          <a:xfrm>
            <a:off x="127000" y="1155700"/>
            <a:ext cx="7792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Palatino"/>
                <a:ea typeface="Palatino"/>
                <a:cs typeface="Palatino"/>
                <a:sym typeface="Palatino"/>
              </a:rPr>
              <a:t>Conformance Checking (k = 3, k = 18) – the Petri Net Looks Far Worse</a:t>
            </a:r>
            <a:endParaRPr b="1" sz="1800">
              <a:latin typeface="Palatino"/>
              <a:ea typeface="Palatino"/>
              <a:cs typeface="Palatino"/>
              <a:sym typeface="Palatino"/>
            </a:endParaRPr>
          </a:p>
        </p:txBody>
      </p:sp>
      <p:pic>
        <p:nvPicPr>
          <p:cNvPr id="492" name="Google Shape;492;p55"/>
          <p:cNvPicPr preferRelativeResize="0"/>
          <p:nvPr/>
        </p:nvPicPr>
        <p:blipFill>
          <a:blip r:embed="rId4">
            <a:alphaModFix/>
          </a:blip>
          <a:stretch>
            <a:fillRect/>
          </a:stretch>
        </p:blipFill>
        <p:spPr>
          <a:xfrm>
            <a:off x="152400" y="1769800"/>
            <a:ext cx="8839204" cy="621507"/>
          </a:xfrm>
          <a:prstGeom prst="rect">
            <a:avLst/>
          </a:prstGeom>
          <a:noFill/>
          <a:ln cap="flat" cmpd="sng" w="9525">
            <a:solidFill>
              <a:srgbClr val="FF0000"/>
            </a:solidFill>
            <a:prstDash val="solid"/>
            <a:round/>
            <a:headEnd len="sm" w="sm" type="none"/>
            <a:tailEnd len="sm" w="sm" type="none"/>
          </a:ln>
        </p:spPr>
      </p:pic>
      <p:pic>
        <p:nvPicPr>
          <p:cNvPr id="493" name="Google Shape;493;p55"/>
          <p:cNvPicPr preferRelativeResize="0"/>
          <p:nvPr/>
        </p:nvPicPr>
        <p:blipFill>
          <a:blip r:embed="rId5">
            <a:alphaModFix/>
          </a:blip>
          <a:stretch>
            <a:fillRect/>
          </a:stretch>
        </p:blipFill>
        <p:spPr>
          <a:xfrm>
            <a:off x="152400" y="2543707"/>
            <a:ext cx="8839204" cy="1566714"/>
          </a:xfrm>
          <a:prstGeom prst="rect">
            <a:avLst/>
          </a:prstGeom>
          <a:noFill/>
          <a:ln cap="flat" cmpd="sng" w="9525">
            <a:solidFill>
              <a:srgbClr val="FF0000"/>
            </a:solidFill>
            <a:prstDash val="solid"/>
            <a:round/>
            <a:headEnd len="sm" w="sm" type="none"/>
            <a:tailEnd len="sm" w="sm" type="none"/>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97" name="Shape 497"/>
        <p:cNvGrpSpPr/>
        <p:nvPr/>
      </p:nvGrpSpPr>
      <p:grpSpPr>
        <a:xfrm>
          <a:off x="0" y="0"/>
          <a:ext cx="0" cy="0"/>
          <a:chOff x="0" y="0"/>
          <a:chExt cx="0" cy="0"/>
        </a:xfrm>
      </p:grpSpPr>
      <p:sp>
        <p:nvSpPr>
          <p:cNvPr id="498" name="Google Shape;498;p56"/>
          <p:cNvSpPr/>
          <p:nvPr/>
        </p:nvSpPr>
        <p:spPr>
          <a:xfrm>
            <a:off x="0" y="0"/>
            <a:ext cx="9144000" cy="10773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6"/>
          <p:cNvSpPr txBox="1"/>
          <p:nvPr/>
        </p:nvSpPr>
        <p:spPr>
          <a:xfrm>
            <a:off x="0" y="0"/>
            <a:ext cx="9144000" cy="10773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rgbClr val="F1C232"/>
                </a:solidFill>
                <a:latin typeface="Proxima Nova"/>
                <a:ea typeface="Proxima Nova"/>
                <a:cs typeface="Proxima Nova"/>
                <a:sym typeface="Proxima Nova"/>
              </a:rPr>
              <a:t>Ferret Miner:</a:t>
            </a:r>
            <a:endParaRPr b="1" sz="3200">
              <a:solidFill>
                <a:srgbClr val="F1C232"/>
              </a:solidFill>
              <a:latin typeface="Proxima Nova"/>
              <a:ea typeface="Proxima Nova"/>
              <a:cs typeface="Proxima Nova"/>
              <a:sym typeface="Proxima Nova"/>
            </a:endParaRPr>
          </a:p>
          <a:p>
            <a:pPr indent="0" lvl="0" marL="0" rtl="0" algn="l">
              <a:spcBef>
                <a:spcPts val="0"/>
              </a:spcBef>
              <a:spcAft>
                <a:spcPts val="0"/>
              </a:spcAft>
              <a:buNone/>
            </a:pPr>
            <a:r>
              <a:rPr b="1" lang="en" sz="2600">
                <a:solidFill>
                  <a:schemeClr val="lt1"/>
                </a:solidFill>
                <a:latin typeface="Proxima Nova"/>
                <a:ea typeface="Proxima Nova"/>
                <a:cs typeface="Proxima Nova"/>
                <a:sym typeface="Proxima Nova"/>
              </a:rPr>
              <a:t>     </a:t>
            </a:r>
            <a:r>
              <a:rPr b="1" lang="en" sz="2600">
                <a:solidFill>
                  <a:schemeClr val="dk1"/>
                </a:solidFill>
                <a:latin typeface="Proxima Nova"/>
                <a:ea typeface="Proxima Nova"/>
                <a:cs typeface="Proxima Nova"/>
                <a:sym typeface="Proxima Nova"/>
              </a:rPr>
              <a:t>         A Process Mining Case Study</a:t>
            </a:r>
            <a:endParaRPr b="1" sz="2600">
              <a:solidFill>
                <a:schemeClr val="dk1"/>
              </a:solidFill>
              <a:latin typeface="Proxima Nova"/>
              <a:ea typeface="Proxima Nova"/>
              <a:cs typeface="Proxima Nova"/>
              <a:sym typeface="Proxima Nova"/>
            </a:endParaRPr>
          </a:p>
        </p:txBody>
      </p:sp>
      <p:pic>
        <p:nvPicPr>
          <p:cNvPr id="500" name="Google Shape;500;p56"/>
          <p:cNvPicPr preferRelativeResize="0"/>
          <p:nvPr/>
        </p:nvPicPr>
        <p:blipFill>
          <a:blip r:embed="rId3">
            <a:alphaModFix/>
          </a:blip>
          <a:stretch>
            <a:fillRect/>
          </a:stretch>
        </p:blipFill>
        <p:spPr>
          <a:xfrm>
            <a:off x="5934525" y="76138"/>
            <a:ext cx="3118650" cy="925025"/>
          </a:xfrm>
          <a:prstGeom prst="rect">
            <a:avLst/>
          </a:prstGeom>
          <a:noFill/>
          <a:ln>
            <a:noFill/>
          </a:ln>
        </p:spPr>
      </p:pic>
      <p:sp>
        <p:nvSpPr>
          <p:cNvPr id="501" name="Google Shape;501;p56"/>
          <p:cNvSpPr/>
          <p:nvPr/>
        </p:nvSpPr>
        <p:spPr>
          <a:xfrm>
            <a:off x="0" y="4671925"/>
            <a:ext cx="9144000" cy="471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56"/>
          <p:cNvSpPr txBox="1"/>
          <p:nvPr/>
        </p:nvSpPr>
        <p:spPr>
          <a:xfrm>
            <a:off x="127000" y="1155700"/>
            <a:ext cx="7315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Palatino"/>
                <a:ea typeface="Palatino"/>
                <a:cs typeface="Palatino"/>
                <a:sym typeface="Palatino"/>
              </a:rPr>
              <a:t>Conformance Checking (k = 5, Sweetspot)</a:t>
            </a:r>
            <a:endParaRPr b="1" sz="1800">
              <a:latin typeface="Palatino"/>
              <a:ea typeface="Palatino"/>
              <a:cs typeface="Palatino"/>
              <a:sym typeface="Palatino"/>
            </a:endParaRPr>
          </a:p>
        </p:txBody>
      </p:sp>
      <p:pic>
        <p:nvPicPr>
          <p:cNvPr id="503" name="Google Shape;503;p56"/>
          <p:cNvPicPr preferRelativeResize="0"/>
          <p:nvPr/>
        </p:nvPicPr>
        <p:blipFill>
          <a:blip r:embed="rId4">
            <a:alphaModFix/>
          </a:blip>
          <a:stretch>
            <a:fillRect/>
          </a:stretch>
        </p:blipFill>
        <p:spPr>
          <a:xfrm>
            <a:off x="2151075" y="1769800"/>
            <a:ext cx="4841839" cy="2749724"/>
          </a:xfrm>
          <a:prstGeom prst="rect">
            <a:avLst/>
          </a:prstGeom>
          <a:noFill/>
          <a:ln cap="flat" cmpd="sng" w="9525">
            <a:solidFill>
              <a:srgbClr val="FF0000"/>
            </a:solidFill>
            <a:prstDash val="solid"/>
            <a:round/>
            <a:headEnd len="sm" w="sm" type="none"/>
            <a:tailEnd len="sm" w="sm" type="none"/>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07" name="Shape 507"/>
        <p:cNvGrpSpPr/>
        <p:nvPr/>
      </p:nvGrpSpPr>
      <p:grpSpPr>
        <a:xfrm>
          <a:off x="0" y="0"/>
          <a:ext cx="0" cy="0"/>
          <a:chOff x="0" y="0"/>
          <a:chExt cx="0" cy="0"/>
        </a:xfrm>
      </p:grpSpPr>
      <p:sp>
        <p:nvSpPr>
          <p:cNvPr id="508" name="Google Shape;508;p57"/>
          <p:cNvSpPr/>
          <p:nvPr/>
        </p:nvSpPr>
        <p:spPr>
          <a:xfrm>
            <a:off x="0" y="0"/>
            <a:ext cx="9144000" cy="10773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57"/>
          <p:cNvSpPr txBox="1"/>
          <p:nvPr/>
        </p:nvSpPr>
        <p:spPr>
          <a:xfrm>
            <a:off x="0" y="0"/>
            <a:ext cx="9144000" cy="10773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rgbClr val="F1C232"/>
                </a:solidFill>
                <a:latin typeface="Proxima Nova"/>
                <a:ea typeface="Proxima Nova"/>
                <a:cs typeface="Proxima Nova"/>
                <a:sym typeface="Proxima Nova"/>
              </a:rPr>
              <a:t>Ferret Miner:</a:t>
            </a:r>
            <a:endParaRPr b="1" sz="3200">
              <a:solidFill>
                <a:srgbClr val="F1C232"/>
              </a:solidFill>
              <a:latin typeface="Proxima Nova"/>
              <a:ea typeface="Proxima Nova"/>
              <a:cs typeface="Proxima Nova"/>
              <a:sym typeface="Proxima Nova"/>
            </a:endParaRPr>
          </a:p>
          <a:p>
            <a:pPr indent="0" lvl="0" marL="0" rtl="0" algn="l">
              <a:spcBef>
                <a:spcPts val="0"/>
              </a:spcBef>
              <a:spcAft>
                <a:spcPts val="0"/>
              </a:spcAft>
              <a:buNone/>
            </a:pPr>
            <a:r>
              <a:rPr b="1" lang="en" sz="2600">
                <a:solidFill>
                  <a:schemeClr val="lt1"/>
                </a:solidFill>
                <a:latin typeface="Proxima Nova"/>
                <a:ea typeface="Proxima Nova"/>
                <a:cs typeface="Proxima Nova"/>
                <a:sym typeface="Proxima Nova"/>
              </a:rPr>
              <a:t>     </a:t>
            </a:r>
            <a:r>
              <a:rPr b="1" lang="en" sz="2600">
                <a:solidFill>
                  <a:schemeClr val="dk1"/>
                </a:solidFill>
                <a:latin typeface="Proxima Nova"/>
                <a:ea typeface="Proxima Nova"/>
                <a:cs typeface="Proxima Nova"/>
                <a:sym typeface="Proxima Nova"/>
              </a:rPr>
              <a:t>         A Process Mining Case Study</a:t>
            </a:r>
            <a:endParaRPr b="1" sz="2600">
              <a:solidFill>
                <a:schemeClr val="dk1"/>
              </a:solidFill>
              <a:latin typeface="Proxima Nova"/>
              <a:ea typeface="Proxima Nova"/>
              <a:cs typeface="Proxima Nova"/>
              <a:sym typeface="Proxima Nova"/>
            </a:endParaRPr>
          </a:p>
        </p:txBody>
      </p:sp>
      <p:pic>
        <p:nvPicPr>
          <p:cNvPr id="510" name="Google Shape;510;p57"/>
          <p:cNvPicPr preferRelativeResize="0"/>
          <p:nvPr/>
        </p:nvPicPr>
        <p:blipFill>
          <a:blip r:embed="rId3">
            <a:alphaModFix/>
          </a:blip>
          <a:stretch>
            <a:fillRect/>
          </a:stretch>
        </p:blipFill>
        <p:spPr>
          <a:xfrm>
            <a:off x="5934525" y="76138"/>
            <a:ext cx="3118650" cy="925025"/>
          </a:xfrm>
          <a:prstGeom prst="rect">
            <a:avLst/>
          </a:prstGeom>
          <a:noFill/>
          <a:ln>
            <a:noFill/>
          </a:ln>
        </p:spPr>
      </p:pic>
      <p:sp>
        <p:nvSpPr>
          <p:cNvPr id="511" name="Google Shape;511;p57"/>
          <p:cNvSpPr/>
          <p:nvPr/>
        </p:nvSpPr>
        <p:spPr>
          <a:xfrm>
            <a:off x="0" y="4671925"/>
            <a:ext cx="9144000" cy="471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57"/>
          <p:cNvSpPr txBox="1"/>
          <p:nvPr/>
        </p:nvSpPr>
        <p:spPr>
          <a:xfrm>
            <a:off x="127000" y="1155700"/>
            <a:ext cx="7315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Palatino"/>
                <a:ea typeface="Palatino"/>
                <a:cs typeface="Palatino"/>
                <a:sym typeface="Palatino"/>
              </a:rPr>
              <a:t>Conformance Checking (k = 5, Sweetspot)</a:t>
            </a:r>
            <a:endParaRPr b="1" sz="1800">
              <a:latin typeface="Palatino"/>
              <a:ea typeface="Palatino"/>
              <a:cs typeface="Palatino"/>
              <a:sym typeface="Palatino"/>
            </a:endParaRPr>
          </a:p>
        </p:txBody>
      </p:sp>
      <p:pic>
        <p:nvPicPr>
          <p:cNvPr id="513" name="Google Shape;513;p57"/>
          <p:cNvPicPr preferRelativeResize="0"/>
          <p:nvPr/>
        </p:nvPicPr>
        <p:blipFill>
          <a:blip r:embed="rId4">
            <a:alphaModFix/>
          </a:blip>
          <a:stretch>
            <a:fillRect/>
          </a:stretch>
        </p:blipFill>
        <p:spPr>
          <a:xfrm>
            <a:off x="496600" y="2174376"/>
            <a:ext cx="8150799" cy="565150"/>
          </a:xfrm>
          <a:prstGeom prst="rect">
            <a:avLst/>
          </a:prstGeom>
          <a:noFill/>
          <a:ln cap="flat" cmpd="sng" w="9525">
            <a:solidFill>
              <a:srgbClr val="FF0000"/>
            </a:solidFill>
            <a:prstDash val="solid"/>
            <a:round/>
            <a:headEnd len="sm" w="sm" type="none"/>
            <a:tailEnd len="sm" w="sm" type="none"/>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17" name="Shape 517"/>
        <p:cNvGrpSpPr/>
        <p:nvPr/>
      </p:nvGrpSpPr>
      <p:grpSpPr>
        <a:xfrm>
          <a:off x="0" y="0"/>
          <a:ext cx="0" cy="0"/>
          <a:chOff x="0" y="0"/>
          <a:chExt cx="0" cy="0"/>
        </a:xfrm>
      </p:grpSpPr>
      <p:sp>
        <p:nvSpPr>
          <p:cNvPr id="518" name="Google Shape;518;p58"/>
          <p:cNvSpPr/>
          <p:nvPr/>
        </p:nvSpPr>
        <p:spPr>
          <a:xfrm>
            <a:off x="0" y="0"/>
            <a:ext cx="9144000" cy="10773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58"/>
          <p:cNvSpPr txBox="1"/>
          <p:nvPr/>
        </p:nvSpPr>
        <p:spPr>
          <a:xfrm>
            <a:off x="0" y="0"/>
            <a:ext cx="9144000" cy="10773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rgbClr val="F1C232"/>
                </a:solidFill>
                <a:latin typeface="Proxima Nova"/>
                <a:ea typeface="Proxima Nova"/>
                <a:cs typeface="Proxima Nova"/>
                <a:sym typeface="Proxima Nova"/>
              </a:rPr>
              <a:t>Ferret Miner:</a:t>
            </a:r>
            <a:endParaRPr b="1" sz="3200">
              <a:solidFill>
                <a:srgbClr val="F1C232"/>
              </a:solidFill>
              <a:latin typeface="Proxima Nova"/>
              <a:ea typeface="Proxima Nova"/>
              <a:cs typeface="Proxima Nova"/>
              <a:sym typeface="Proxima Nova"/>
            </a:endParaRPr>
          </a:p>
          <a:p>
            <a:pPr indent="0" lvl="0" marL="0" rtl="0" algn="l">
              <a:spcBef>
                <a:spcPts val="0"/>
              </a:spcBef>
              <a:spcAft>
                <a:spcPts val="0"/>
              </a:spcAft>
              <a:buNone/>
            </a:pPr>
            <a:r>
              <a:rPr b="1" lang="en" sz="2600">
                <a:solidFill>
                  <a:schemeClr val="lt1"/>
                </a:solidFill>
                <a:latin typeface="Proxima Nova"/>
                <a:ea typeface="Proxima Nova"/>
                <a:cs typeface="Proxima Nova"/>
                <a:sym typeface="Proxima Nova"/>
              </a:rPr>
              <a:t>     </a:t>
            </a:r>
            <a:r>
              <a:rPr b="1" lang="en" sz="2600">
                <a:solidFill>
                  <a:schemeClr val="dk1"/>
                </a:solidFill>
                <a:latin typeface="Proxima Nova"/>
                <a:ea typeface="Proxima Nova"/>
                <a:cs typeface="Proxima Nova"/>
                <a:sym typeface="Proxima Nova"/>
              </a:rPr>
              <a:t>         A Process Mining Case Study</a:t>
            </a:r>
            <a:endParaRPr b="1" sz="2600">
              <a:solidFill>
                <a:schemeClr val="dk1"/>
              </a:solidFill>
              <a:latin typeface="Proxima Nova"/>
              <a:ea typeface="Proxima Nova"/>
              <a:cs typeface="Proxima Nova"/>
              <a:sym typeface="Proxima Nova"/>
            </a:endParaRPr>
          </a:p>
        </p:txBody>
      </p:sp>
      <p:pic>
        <p:nvPicPr>
          <p:cNvPr id="520" name="Google Shape;520;p58"/>
          <p:cNvPicPr preferRelativeResize="0"/>
          <p:nvPr/>
        </p:nvPicPr>
        <p:blipFill>
          <a:blip r:embed="rId3">
            <a:alphaModFix/>
          </a:blip>
          <a:stretch>
            <a:fillRect/>
          </a:stretch>
        </p:blipFill>
        <p:spPr>
          <a:xfrm>
            <a:off x="5934525" y="76138"/>
            <a:ext cx="3118650" cy="925025"/>
          </a:xfrm>
          <a:prstGeom prst="rect">
            <a:avLst/>
          </a:prstGeom>
          <a:noFill/>
          <a:ln>
            <a:noFill/>
          </a:ln>
        </p:spPr>
      </p:pic>
      <p:sp>
        <p:nvSpPr>
          <p:cNvPr id="521" name="Google Shape;521;p58"/>
          <p:cNvSpPr/>
          <p:nvPr/>
        </p:nvSpPr>
        <p:spPr>
          <a:xfrm>
            <a:off x="0" y="4671925"/>
            <a:ext cx="9144000" cy="471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58"/>
          <p:cNvSpPr txBox="1"/>
          <p:nvPr/>
        </p:nvSpPr>
        <p:spPr>
          <a:xfrm>
            <a:off x="127000" y="1155700"/>
            <a:ext cx="7315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Palatino"/>
                <a:ea typeface="Palatino"/>
                <a:cs typeface="Palatino"/>
                <a:sym typeface="Palatino"/>
              </a:rPr>
              <a:t>Future Work II – ML and Timely Analysis</a:t>
            </a:r>
            <a:endParaRPr b="1" sz="1800">
              <a:latin typeface="Palatino"/>
              <a:ea typeface="Palatino"/>
              <a:cs typeface="Palatino"/>
              <a:sym typeface="Palatino"/>
            </a:endParaRPr>
          </a:p>
        </p:txBody>
      </p:sp>
      <p:sp>
        <p:nvSpPr>
          <p:cNvPr id="523" name="Google Shape;523;p58"/>
          <p:cNvSpPr txBox="1"/>
          <p:nvPr/>
        </p:nvSpPr>
        <p:spPr>
          <a:xfrm>
            <a:off x="597525" y="1773950"/>
            <a:ext cx="7189500" cy="23088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Palatino"/>
              <a:buChar char="●"/>
            </a:pPr>
            <a:r>
              <a:rPr lang="en" sz="1200">
                <a:highlight>
                  <a:srgbClr val="FFFFFF"/>
                </a:highlight>
                <a:latin typeface="Palatino"/>
                <a:ea typeface="Palatino"/>
                <a:cs typeface="Palatino"/>
                <a:sym typeface="Palatino"/>
              </a:rPr>
              <a:t>We would consider using ML techniques:</a:t>
            </a:r>
            <a:endParaRPr sz="1200">
              <a:highlight>
                <a:srgbClr val="FFFFFF"/>
              </a:highlight>
              <a:latin typeface="Palatino"/>
              <a:ea typeface="Palatino"/>
              <a:cs typeface="Palatino"/>
              <a:sym typeface="Palatino"/>
            </a:endParaRPr>
          </a:p>
          <a:p>
            <a:pPr indent="-304800" lvl="1" marL="914400" rtl="0" algn="l">
              <a:lnSpc>
                <a:spcPct val="150000"/>
              </a:lnSpc>
              <a:spcBef>
                <a:spcPts val="0"/>
              </a:spcBef>
              <a:spcAft>
                <a:spcPts val="0"/>
              </a:spcAft>
              <a:buSzPts val="1200"/>
              <a:buFont typeface="Palatino"/>
              <a:buChar char="○"/>
            </a:pPr>
            <a:r>
              <a:rPr lang="en" sz="1200">
                <a:highlight>
                  <a:srgbClr val="FFFFFF"/>
                </a:highlight>
                <a:latin typeface="Palatino"/>
                <a:ea typeface="Palatino"/>
                <a:cs typeface="Palatino"/>
                <a:sym typeface="Palatino"/>
              </a:rPr>
              <a:t>To perform flow analysis – For example, predict likelihood of resubmission, rejection, payment delay, or over-budget based on other variables (time since submission, request amount, prior owner approval)</a:t>
            </a:r>
            <a:endParaRPr sz="1200">
              <a:highlight>
                <a:srgbClr val="FFFFFF"/>
              </a:highlight>
              <a:latin typeface="Palatino"/>
              <a:ea typeface="Palatino"/>
              <a:cs typeface="Palatino"/>
              <a:sym typeface="Palatino"/>
            </a:endParaRPr>
          </a:p>
          <a:p>
            <a:pPr indent="-304800" lvl="1" marL="914400" rtl="0" algn="l">
              <a:lnSpc>
                <a:spcPct val="150000"/>
              </a:lnSpc>
              <a:spcBef>
                <a:spcPts val="0"/>
              </a:spcBef>
              <a:spcAft>
                <a:spcPts val="0"/>
              </a:spcAft>
              <a:buSzPts val="1200"/>
              <a:buFont typeface="Palatino"/>
              <a:buChar char="○"/>
            </a:pPr>
            <a:r>
              <a:rPr lang="en" sz="1200">
                <a:highlight>
                  <a:srgbClr val="FFFFFF"/>
                </a:highlight>
                <a:latin typeface="Palatino"/>
                <a:ea typeface="Palatino"/>
                <a:cs typeface="Palatino"/>
                <a:sym typeface="Palatino"/>
              </a:rPr>
              <a:t>To predict mean-time-to-trace-completion for “happy paths”. This can give administrators (and perhaps employees) idea about the time frame of payment in best-case scenario</a:t>
            </a:r>
            <a:endParaRPr sz="1200">
              <a:highlight>
                <a:srgbClr val="FFFFFF"/>
              </a:highlight>
              <a:latin typeface="Palatino"/>
              <a:ea typeface="Palatino"/>
              <a:cs typeface="Palatino"/>
              <a:sym typeface="Palatino"/>
            </a:endParaRPr>
          </a:p>
          <a:p>
            <a:pPr indent="-304800" lvl="0" marL="457200" rtl="0" algn="l">
              <a:lnSpc>
                <a:spcPct val="150000"/>
              </a:lnSpc>
              <a:spcBef>
                <a:spcPts val="0"/>
              </a:spcBef>
              <a:spcAft>
                <a:spcPts val="0"/>
              </a:spcAft>
              <a:buSzPts val="1200"/>
              <a:buFont typeface="Palatino"/>
              <a:buChar char="●"/>
            </a:pPr>
            <a:r>
              <a:rPr lang="en" sz="1200">
                <a:highlight>
                  <a:srgbClr val="FFFFFF"/>
                </a:highlight>
                <a:latin typeface="Palatino"/>
                <a:ea typeface="Palatino"/>
                <a:cs typeface="Palatino"/>
                <a:sym typeface="Palatino"/>
              </a:rPr>
              <a:t>Detect non-compliance “as it happens” and send alert to administrators</a:t>
            </a:r>
            <a:endParaRPr sz="1200">
              <a:highlight>
                <a:srgbClr val="FFFFFF"/>
              </a:highlight>
              <a:latin typeface="Palatino"/>
              <a:ea typeface="Palatino"/>
              <a:cs typeface="Palatino"/>
              <a:sym typeface="Palatino"/>
            </a:endParaRPr>
          </a:p>
          <a:p>
            <a:pPr indent="-304800" lvl="0" marL="457200" rtl="0" algn="l">
              <a:lnSpc>
                <a:spcPct val="150000"/>
              </a:lnSpc>
              <a:spcBef>
                <a:spcPts val="0"/>
              </a:spcBef>
              <a:spcAft>
                <a:spcPts val="0"/>
              </a:spcAft>
              <a:buSzPts val="1200"/>
              <a:buFont typeface="Palatino"/>
              <a:buChar char="●"/>
            </a:pPr>
            <a:r>
              <a:rPr lang="en" sz="1200">
                <a:highlight>
                  <a:schemeClr val="dk1"/>
                </a:highlight>
                <a:latin typeface="Palatino"/>
                <a:ea typeface="Palatino"/>
                <a:cs typeface="Palatino"/>
                <a:sym typeface="Palatino"/>
              </a:rPr>
              <a:t>Generalize the conformance tradeoff analysis as a possible enhancement to PM4PY</a:t>
            </a:r>
            <a:endParaRPr sz="1200">
              <a:highlight>
                <a:srgbClr val="FFFFFF"/>
              </a:highlight>
              <a:latin typeface="Palatino"/>
              <a:ea typeface="Palatino"/>
              <a:cs typeface="Palatino"/>
              <a:sym typeface="Palatin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27" name="Shape 527"/>
        <p:cNvGrpSpPr/>
        <p:nvPr/>
      </p:nvGrpSpPr>
      <p:grpSpPr>
        <a:xfrm>
          <a:off x="0" y="0"/>
          <a:ext cx="0" cy="0"/>
          <a:chOff x="0" y="0"/>
          <a:chExt cx="0" cy="0"/>
        </a:xfrm>
      </p:grpSpPr>
      <p:sp>
        <p:nvSpPr>
          <p:cNvPr id="528" name="Google Shape;528;p59"/>
          <p:cNvSpPr/>
          <p:nvPr/>
        </p:nvSpPr>
        <p:spPr>
          <a:xfrm>
            <a:off x="0" y="0"/>
            <a:ext cx="9144000" cy="10773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59"/>
          <p:cNvSpPr txBox="1"/>
          <p:nvPr/>
        </p:nvSpPr>
        <p:spPr>
          <a:xfrm>
            <a:off x="0" y="0"/>
            <a:ext cx="9144000" cy="10773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rgbClr val="F1C232"/>
                </a:solidFill>
                <a:latin typeface="Proxima Nova"/>
                <a:ea typeface="Proxima Nova"/>
                <a:cs typeface="Proxima Nova"/>
                <a:sym typeface="Proxima Nova"/>
              </a:rPr>
              <a:t>Ferret Miner:</a:t>
            </a:r>
            <a:endParaRPr b="1" sz="3200">
              <a:solidFill>
                <a:srgbClr val="F1C232"/>
              </a:solidFill>
              <a:latin typeface="Proxima Nova"/>
              <a:ea typeface="Proxima Nova"/>
              <a:cs typeface="Proxima Nova"/>
              <a:sym typeface="Proxima Nova"/>
            </a:endParaRPr>
          </a:p>
          <a:p>
            <a:pPr indent="0" lvl="0" marL="0" rtl="0" algn="l">
              <a:spcBef>
                <a:spcPts val="0"/>
              </a:spcBef>
              <a:spcAft>
                <a:spcPts val="0"/>
              </a:spcAft>
              <a:buNone/>
            </a:pPr>
            <a:r>
              <a:rPr b="1" lang="en" sz="2600">
                <a:solidFill>
                  <a:schemeClr val="lt1"/>
                </a:solidFill>
                <a:latin typeface="Proxima Nova"/>
                <a:ea typeface="Proxima Nova"/>
                <a:cs typeface="Proxima Nova"/>
                <a:sym typeface="Proxima Nova"/>
              </a:rPr>
              <a:t>     </a:t>
            </a:r>
            <a:r>
              <a:rPr b="1" lang="en" sz="2600">
                <a:solidFill>
                  <a:schemeClr val="dk1"/>
                </a:solidFill>
                <a:latin typeface="Proxima Nova"/>
                <a:ea typeface="Proxima Nova"/>
                <a:cs typeface="Proxima Nova"/>
                <a:sym typeface="Proxima Nova"/>
              </a:rPr>
              <a:t>         A Process Mining Case Study</a:t>
            </a:r>
            <a:endParaRPr b="1" sz="2600">
              <a:solidFill>
                <a:schemeClr val="dk1"/>
              </a:solidFill>
              <a:latin typeface="Proxima Nova"/>
              <a:ea typeface="Proxima Nova"/>
              <a:cs typeface="Proxima Nova"/>
              <a:sym typeface="Proxima Nova"/>
            </a:endParaRPr>
          </a:p>
        </p:txBody>
      </p:sp>
      <p:pic>
        <p:nvPicPr>
          <p:cNvPr id="530" name="Google Shape;530;p59"/>
          <p:cNvPicPr preferRelativeResize="0"/>
          <p:nvPr/>
        </p:nvPicPr>
        <p:blipFill>
          <a:blip r:embed="rId3">
            <a:alphaModFix/>
          </a:blip>
          <a:stretch>
            <a:fillRect/>
          </a:stretch>
        </p:blipFill>
        <p:spPr>
          <a:xfrm>
            <a:off x="5934525" y="76138"/>
            <a:ext cx="3118650" cy="925025"/>
          </a:xfrm>
          <a:prstGeom prst="rect">
            <a:avLst/>
          </a:prstGeom>
          <a:noFill/>
          <a:ln>
            <a:noFill/>
          </a:ln>
        </p:spPr>
      </p:pic>
      <p:sp>
        <p:nvSpPr>
          <p:cNvPr id="531" name="Google Shape;531;p59"/>
          <p:cNvSpPr/>
          <p:nvPr/>
        </p:nvSpPr>
        <p:spPr>
          <a:xfrm>
            <a:off x="0" y="4671925"/>
            <a:ext cx="9144000" cy="471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9"/>
          <p:cNvSpPr txBox="1"/>
          <p:nvPr/>
        </p:nvSpPr>
        <p:spPr>
          <a:xfrm>
            <a:off x="127000" y="1155700"/>
            <a:ext cx="7315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800"/>
          </a:p>
        </p:txBody>
      </p:sp>
      <p:sp>
        <p:nvSpPr>
          <p:cNvPr id="533" name="Google Shape;533;p59"/>
          <p:cNvSpPr txBox="1"/>
          <p:nvPr/>
        </p:nvSpPr>
        <p:spPr>
          <a:xfrm>
            <a:off x="127000" y="1943100"/>
            <a:ext cx="882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534" name="Google Shape;534;p59"/>
          <p:cNvPicPr preferRelativeResize="0"/>
          <p:nvPr/>
        </p:nvPicPr>
        <p:blipFill>
          <a:blip r:embed="rId4">
            <a:alphaModFix/>
          </a:blip>
          <a:stretch>
            <a:fillRect/>
          </a:stretch>
        </p:blipFill>
        <p:spPr>
          <a:xfrm>
            <a:off x="1902428" y="1186288"/>
            <a:ext cx="4904774" cy="3300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7" name="Shape 97"/>
        <p:cNvGrpSpPr/>
        <p:nvPr/>
      </p:nvGrpSpPr>
      <p:grpSpPr>
        <a:xfrm>
          <a:off x="0" y="0"/>
          <a:ext cx="0" cy="0"/>
          <a:chOff x="0" y="0"/>
          <a:chExt cx="0" cy="0"/>
        </a:xfrm>
      </p:grpSpPr>
      <p:sp>
        <p:nvSpPr>
          <p:cNvPr id="98" name="Google Shape;98;p17"/>
          <p:cNvSpPr/>
          <p:nvPr/>
        </p:nvSpPr>
        <p:spPr>
          <a:xfrm>
            <a:off x="0" y="0"/>
            <a:ext cx="9144000" cy="10773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7"/>
          <p:cNvSpPr txBox="1"/>
          <p:nvPr/>
        </p:nvSpPr>
        <p:spPr>
          <a:xfrm>
            <a:off x="0" y="0"/>
            <a:ext cx="9144000" cy="10773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rgbClr val="F1C232"/>
                </a:solidFill>
                <a:latin typeface="Proxima Nova"/>
                <a:ea typeface="Proxima Nova"/>
                <a:cs typeface="Proxima Nova"/>
                <a:sym typeface="Proxima Nova"/>
              </a:rPr>
              <a:t>Ferret Miner:</a:t>
            </a:r>
            <a:endParaRPr b="1" sz="3200">
              <a:solidFill>
                <a:srgbClr val="F1C232"/>
              </a:solidFill>
              <a:latin typeface="Proxima Nova"/>
              <a:ea typeface="Proxima Nova"/>
              <a:cs typeface="Proxima Nova"/>
              <a:sym typeface="Proxima Nova"/>
            </a:endParaRPr>
          </a:p>
          <a:p>
            <a:pPr indent="0" lvl="0" marL="0" rtl="0" algn="l">
              <a:spcBef>
                <a:spcPts val="0"/>
              </a:spcBef>
              <a:spcAft>
                <a:spcPts val="0"/>
              </a:spcAft>
              <a:buNone/>
            </a:pPr>
            <a:r>
              <a:rPr b="1" lang="en" sz="2600">
                <a:solidFill>
                  <a:schemeClr val="lt1"/>
                </a:solidFill>
                <a:latin typeface="Proxima Nova"/>
                <a:ea typeface="Proxima Nova"/>
                <a:cs typeface="Proxima Nova"/>
                <a:sym typeface="Proxima Nova"/>
              </a:rPr>
              <a:t>     </a:t>
            </a:r>
            <a:r>
              <a:rPr b="1" lang="en" sz="2600">
                <a:solidFill>
                  <a:schemeClr val="dk1"/>
                </a:solidFill>
                <a:latin typeface="Proxima Nova"/>
                <a:ea typeface="Proxima Nova"/>
                <a:cs typeface="Proxima Nova"/>
                <a:sym typeface="Proxima Nova"/>
              </a:rPr>
              <a:t>         A Process Mining Case Study</a:t>
            </a:r>
            <a:endParaRPr b="1" sz="2600">
              <a:solidFill>
                <a:schemeClr val="dk1"/>
              </a:solidFill>
              <a:latin typeface="Proxima Nova"/>
              <a:ea typeface="Proxima Nova"/>
              <a:cs typeface="Proxima Nova"/>
              <a:sym typeface="Proxima Nova"/>
            </a:endParaRPr>
          </a:p>
        </p:txBody>
      </p:sp>
      <p:pic>
        <p:nvPicPr>
          <p:cNvPr id="100" name="Google Shape;100;p17"/>
          <p:cNvPicPr preferRelativeResize="0"/>
          <p:nvPr/>
        </p:nvPicPr>
        <p:blipFill>
          <a:blip r:embed="rId3">
            <a:alphaModFix/>
          </a:blip>
          <a:stretch>
            <a:fillRect/>
          </a:stretch>
        </p:blipFill>
        <p:spPr>
          <a:xfrm>
            <a:off x="5934525" y="76138"/>
            <a:ext cx="3118650" cy="925025"/>
          </a:xfrm>
          <a:prstGeom prst="rect">
            <a:avLst/>
          </a:prstGeom>
          <a:noFill/>
          <a:ln>
            <a:noFill/>
          </a:ln>
        </p:spPr>
      </p:pic>
      <p:sp>
        <p:nvSpPr>
          <p:cNvPr id="101" name="Google Shape;101;p17"/>
          <p:cNvSpPr/>
          <p:nvPr/>
        </p:nvSpPr>
        <p:spPr>
          <a:xfrm>
            <a:off x="0" y="4671925"/>
            <a:ext cx="9144000" cy="471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7"/>
          <p:cNvSpPr txBox="1"/>
          <p:nvPr/>
        </p:nvSpPr>
        <p:spPr>
          <a:xfrm>
            <a:off x="127000" y="1155700"/>
            <a:ext cx="7315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Event </a:t>
            </a:r>
            <a:r>
              <a:rPr b="1" lang="en" sz="1800"/>
              <a:t>Data Log</a:t>
            </a:r>
            <a:endParaRPr b="1" sz="1800"/>
          </a:p>
        </p:txBody>
      </p:sp>
      <p:sp>
        <p:nvSpPr>
          <p:cNvPr id="103" name="Google Shape;103;p17"/>
          <p:cNvSpPr txBox="1"/>
          <p:nvPr/>
        </p:nvSpPr>
        <p:spPr>
          <a:xfrm>
            <a:off x="127000" y="1832900"/>
            <a:ext cx="40767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a:p>
        </p:txBody>
      </p:sp>
      <p:pic>
        <p:nvPicPr>
          <p:cNvPr id="104" name="Google Shape;104;p17"/>
          <p:cNvPicPr preferRelativeResize="0"/>
          <p:nvPr/>
        </p:nvPicPr>
        <p:blipFill>
          <a:blip r:embed="rId4">
            <a:alphaModFix/>
          </a:blip>
          <a:stretch>
            <a:fillRect/>
          </a:stretch>
        </p:blipFill>
        <p:spPr>
          <a:xfrm>
            <a:off x="127000" y="1617400"/>
            <a:ext cx="3856201" cy="2802200"/>
          </a:xfrm>
          <a:prstGeom prst="rect">
            <a:avLst/>
          </a:prstGeom>
          <a:noFill/>
          <a:ln>
            <a:noFill/>
          </a:ln>
        </p:spPr>
      </p:pic>
      <p:pic>
        <p:nvPicPr>
          <p:cNvPr id="105" name="Google Shape;105;p17"/>
          <p:cNvPicPr preferRelativeResize="0"/>
          <p:nvPr/>
        </p:nvPicPr>
        <p:blipFill>
          <a:blip r:embed="rId5">
            <a:alphaModFix/>
          </a:blip>
          <a:stretch>
            <a:fillRect/>
          </a:stretch>
        </p:blipFill>
        <p:spPr>
          <a:xfrm>
            <a:off x="5000525" y="1617954"/>
            <a:ext cx="4076699" cy="2801646"/>
          </a:xfrm>
          <a:prstGeom prst="rect">
            <a:avLst/>
          </a:prstGeom>
          <a:noFill/>
          <a:ln>
            <a:noFill/>
          </a:ln>
        </p:spPr>
      </p:pic>
      <p:sp>
        <p:nvSpPr>
          <p:cNvPr id="106" name="Google Shape;106;p17"/>
          <p:cNvSpPr/>
          <p:nvPr/>
        </p:nvSpPr>
        <p:spPr>
          <a:xfrm>
            <a:off x="4148963" y="2414463"/>
            <a:ext cx="685800" cy="14604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7"/>
          <p:cNvSpPr txBox="1"/>
          <p:nvPr/>
        </p:nvSpPr>
        <p:spPr>
          <a:xfrm>
            <a:off x="5803900" y="1155700"/>
            <a:ext cx="2616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.XES Standard</a:t>
            </a:r>
            <a:endParaRPr b="1"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1" name="Shape 111"/>
        <p:cNvGrpSpPr/>
        <p:nvPr/>
      </p:nvGrpSpPr>
      <p:grpSpPr>
        <a:xfrm>
          <a:off x="0" y="0"/>
          <a:ext cx="0" cy="0"/>
          <a:chOff x="0" y="0"/>
          <a:chExt cx="0" cy="0"/>
        </a:xfrm>
      </p:grpSpPr>
      <p:sp>
        <p:nvSpPr>
          <p:cNvPr id="112" name="Google Shape;112;p18"/>
          <p:cNvSpPr/>
          <p:nvPr/>
        </p:nvSpPr>
        <p:spPr>
          <a:xfrm>
            <a:off x="0" y="0"/>
            <a:ext cx="9144000" cy="10773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8"/>
          <p:cNvSpPr txBox="1"/>
          <p:nvPr/>
        </p:nvSpPr>
        <p:spPr>
          <a:xfrm>
            <a:off x="0" y="0"/>
            <a:ext cx="9144000" cy="10773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rgbClr val="F1C232"/>
                </a:solidFill>
                <a:latin typeface="Proxima Nova"/>
                <a:ea typeface="Proxima Nova"/>
                <a:cs typeface="Proxima Nova"/>
                <a:sym typeface="Proxima Nova"/>
              </a:rPr>
              <a:t>Ferret Miner:</a:t>
            </a:r>
            <a:endParaRPr b="1" sz="3200">
              <a:solidFill>
                <a:srgbClr val="F1C232"/>
              </a:solidFill>
              <a:latin typeface="Proxima Nova"/>
              <a:ea typeface="Proxima Nova"/>
              <a:cs typeface="Proxima Nova"/>
              <a:sym typeface="Proxima Nova"/>
            </a:endParaRPr>
          </a:p>
          <a:p>
            <a:pPr indent="0" lvl="0" marL="0" rtl="0" algn="l">
              <a:spcBef>
                <a:spcPts val="0"/>
              </a:spcBef>
              <a:spcAft>
                <a:spcPts val="0"/>
              </a:spcAft>
              <a:buNone/>
            </a:pPr>
            <a:r>
              <a:rPr b="1" lang="en" sz="2600">
                <a:solidFill>
                  <a:schemeClr val="lt1"/>
                </a:solidFill>
                <a:latin typeface="Proxima Nova"/>
                <a:ea typeface="Proxima Nova"/>
                <a:cs typeface="Proxima Nova"/>
                <a:sym typeface="Proxima Nova"/>
              </a:rPr>
              <a:t>     </a:t>
            </a:r>
            <a:r>
              <a:rPr b="1" lang="en" sz="2600">
                <a:solidFill>
                  <a:schemeClr val="dk1"/>
                </a:solidFill>
                <a:latin typeface="Proxima Nova"/>
                <a:ea typeface="Proxima Nova"/>
                <a:cs typeface="Proxima Nova"/>
                <a:sym typeface="Proxima Nova"/>
              </a:rPr>
              <a:t>         A Process Mining Case Study</a:t>
            </a:r>
            <a:endParaRPr b="1" sz="2600">
              <a:solidFill>
                <a:schemeClr val="dk1"/>
              </a:solidFill>
              <a:latin typeface="Proxima Nova"/>
              <a:ea typeface="Proxima Nova"/>
              <a:cs typeface="Proxima Nova"/>
              <a:sym typeface="Proxima Nova"/>
            </a:endParaRPr>
          </a:p>
        </p:txBody>
      </p:sp>
      <p:pic>
        <p:nvPicPr>
          <p:cNvPr id="114" name="Google Shape;114;p18"/>
          <p:cNvPicPr preferRelativeResize="0"/>
          <p:nvPr/>
        </p:nvPicPr>
        <p:blipFill>
          <a:blip r:embed="rId3">
            <a:alphaModFix/>
          </a:blip>
          <a:stretch>
            <a:fillRect/>
          </a:stretch>
        </p:blipFill>
        <p:spPr>
          <a:xfrm>
            <a:off x="5934525" y="76138"/>
            <a:ext cx="3118650" cy="925025"/>
          </a:xfrm>
          <a:prstGeom prst="rect">
            <a:avLst/>
          </a:prstGeom>
          <a:noFill/>
          <a:ln>
            <a:noFill/>
          </a:ln>
        </p:spPr>
      </p:pic>
      <p:sp>
        <p:nvSpPr>
          <p:cNvPr id="115" name="Google Shape;115;p18"/>
          <p:cNvSpPr/>
          <p:nvPr/>
        </p:nvSpPr>
        <p:spPr>
          <a:xfrm>
            <a:off x="0" y="4671925"/>
            <a:ext cx="9144000" cy="471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8"/>
          <p:cNvSpPr txBox="1"/>
          <p:nvPr/>
        </p:nvSpPr>
        <p:spPr>
          <a:xfrm>
            <a:off x="127000" y="1155700"/>
            <a:ext cx="7315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Process Mining - Discover Organizational Structure:</a:t>
            </a:r>
            <a:endParaRPr b="1" sz="1800"/>
          </a:p>
        </p:txBody>
      </p:sp>
      <p:pic>
        <p:nvPicPr>
          <p:cNvPr id="117" name="Google Shape;117;p18"/>
          <p:cNvPicPr preferRelativeResize="0"/>
          <p:nvPr/>
        </p:nvPicPr>
        <p:blipFill>
          <a:blip r:embed="rId4">
            <a:alphaModFix/>
          </a:blip>
          <a:stretch>
            <a:fillRect/>
          </a:stretch>
        </p:blipFill>
        <p:spPr>
          <a:xfrm>
            <a:off x="1308100" y="1695800"/>
            <a:ext cx="5816599" cy="3060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1" name="Shape 121"/>
        <p:cNvGrpSpPr/>
        <p:nvPr/>
      </p:nvGrpSpPr>
      <p:grpSpPr>
        <a:xfrm>
          <a:off x="0" y="0"/>
          <a:ext cx="0" cy="0"/>
          <a:chOff x="0" y="0"/>
          <a:chExt cx="0" cy="0"/>
        </a:xfrm>
      </p:grpSpPr>
      <p:sp>
        <p:nvSpPr>
          <p:cNvPr id="122" name="Google Shape;122;p19"/>
          <p:cNvSpPr/>
          <p:nvPr/>
        </p:nvSpPr>
        <p:spPr>
          <a:xfrm>
            <a:off x="0" y="0"/>
            <a:ext cx="9144000" cy="10773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9"/>
          <p:cNvSpPr txBox="1"/>
          <p:nvPr/>
        </p:nvSpPr>
        <p:spPr>
          <a:xfrm>
            <a:off x="0" y="0"/>
            <a:ext cx="9144000" cy="10773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rgbClr val="F1C232"/>
                </a:solidFill>
                <a:latin typeface="Proxima Nova"/>
                <a:ea typeface="Proxima Nova"/>
                <a:cs typeface="Proxima Nova"/>
                <a:sym typeface="Proxima Nova"/>
              </a:rPr>
              <a:t>Ferret Miner:</a:t>
            </a:r>
            <a:endParaRPr b="1" sz="3200">
              <a:solidFill>
                <a:srgbClr val="F1C232"/>
              </a:solidFill>
              <a:latin typeface="Proxima Nova"/>
              <a:ea typeface="Proxima Nova"/>
              <a:cs typeface="Proxima Nova"/>
              <a:sym typeface="Proxima Nova"/>
            </a:endParaRPr>
          </a:p>
          <a:p>
            <a:pPr indent="0" lvl="0" marL="0" rtl="0" algn="l">
              <a:spcBef>
                <a:spcPts val="0"/>
              </a:spcBef>
              <a:spcAft>
                <a:spcPts val="0"/>
              </a:spcAft>
              <a:buNone/>
            </a:pPr>
            <a:r>
              <a:rPr b="1" lang="en" sz="2600">
                <a:solidFill>
                  <a:schemeClr val="lt1"/>
                </a:solidFill>
                <a:latin typeface="Proxima Nova"/>
                <a:ea typeface="Proxima Nova"/>
                <a:cs typeface="Proxima Nova"/>
                <a:sym typeface="Proxima Nova"/>
              </a:rPr>
              <a:t>     </a:t>
            </a:r>
            <a:r>
              <a:rPr b="1" lang="en" sz="2600">
                <a:solidFill>
                  <a:schemeClr val="dk1"/>
                </a:solidFill>
                <a:latin typeface="Proxima Nova"/>
                <a:ea typeface="Proxima Nova"/>
                <a:cs typeface="Proxima Nova"/>
                <a:sym typeface="Proxima Nova"/>
              </a:rPr>
              <a:t>         A Process Mining Case Study</a:t>
            </a:r>
            <a:endParaRPr b="1" sz="2600">
              <a:solidFill>
                <a:schemeClr val="dk1"/>
              </a:solidFill>
              <a:latin typeface="Proxima Nova"/>
              <a:ea typeface="Proxima Nova"/>
              <a:cs typeface="Proxima Nova"/>
              <a:sym typeface="Proxima Nova"/>
            </a:endParaRPr>
          </a:p>
        </p:txBody>
      </p:sp>
      <p:pic>
        <p:nvPicPr>
          <p:cNvPr id="124" name="Google Shape;124;p19"/>
          <p:cNvPicPr preferRelativeResize="0"/>
          <p:nvPr/>
        </p:nvPicPr>
        <p:blipFill>
          <a:blip r:embed="rId3">
            <a:alphaModFix/>
          </a:blip>
          <a:stretch>
            <a:fillRect/>
          </a:stretch>
        </p:blipFill>
        <p:spPr>
          <a:xfrm>
            <a:off x="5934525" y="76138"/>
            <a:ext cx="3118650" cy="925025"/>
          </a:xfrm>
          <a:prstGeom prst="rect">
            <a:avLst/>
          </a:prstGeom>
          <a:noFill/>
          <a:ln>
            <a:noFill/>
          </a:ln>
        </p:spPr>
      </p:pic>
      <p:sp>
        <p:nvSpPr>
          <p:cNvPr id="125" name="Google Shape;125;p19"/>
          <p:cNvSpPr/>
          <p:nvPr/>
        </p:nvSpPr>
        <p:spPr>
          <a:xfrm>
            <a:off x="0" y="4671925"/>
            <a:ext cx="9144000" cy="471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9"/>
          <p:cNvSpPr txBox="1"/>
          <p:nvPr/>
        </p:nvSpPr>
        <p:spPr>
          <a:xfrm>
            <a:off x="127000" y="1155700"/>
            <a:ext cx="7315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Process Mining - Mapping:</a:t>
            </a:r>
            <a:endParaRPr b="1" sz="1800"/>
          </a:p>
          <a:p>
            <a:pPr indent="0" lvl="0" marL="0" rtl="0" algn="l">
              <a:spcBef>
                <a:spcPts val="0"/>
              </a:spcBef>
              <a:spcAft>
                <a:spcPts val="0"/>
              </a:spcAft>
              <a:buNone/>
            </a:pPr>
            <a:r>
              <a:rPr b="1" lang="en" sz="1800"/>
              <a:t>	Helps Understand and Improve the Process</a:t>
            </a:r>
            <a:endParaRPr b="1" sz="1800"/>
          </a:p>
        </p:txBody>
      </p:sp>
      <p:pic>
        <p:nvPicPr>
          <p:cNvPr id="127" name="Google Shape;127;p19"/>
          <p:cNvPicPr preferRelativeResize="0"/>
          <p:nvPr/>
        </p:nvPicPr>
        <p:blipFill>
          <a:blip r:embed="rId4">
            <a:alphaModFix/>
          </a:blip>
          <a:stretch>
            <a:fillRect/>
          </a:stretch>
        </p:blipFill>
        <p:spPr>
          <a:xfrm>
            <a:off x="152400" y="2006600"/>
            <a:ext cx="2747383" cy="1737962"/>
          </a:xfrm>
          <a:prstGeom prst="rect">
            <a:avLst/>
          </a:prstGeom>
          <a:noFill/>
          <a:ln>
            <a:noFill/>
          </a:ln>
        </p:spPr>
      </p:pic>
      <p:pic>
        <p:nvPicPr>
          <p:cNvPr id="128" name="Google Shape;128;p19"/>
          <p:cNvPicPr preferRelativeResize="0"/>
          <p:nvPr/>
        </p:nvPicPr>
        <p:blipFill>
          <a:blip r:embed="rId5">
            <a:alphaModFix/>
          </a:blip>
          <a:stretch>
            <a:fillRect/>
          </a:stretch>
        </p:blipFill>
        <p:spPr>
          <a:xfrm>
            <a:off x="3317325" y="2006600"/>
            <a:ext cx="2978074" cy="1737949"/>
          </a:xfrm>
          <a:prstGeom prst="rect">
            <a:avLst/>
          </a:prstGeom>
          <a:noFill/>
          <a:ln>
            <a:noFill/>
          </a:ln>
        </p:spPr>
      </p:pic>
      <p:pic>
        <p:nvPicPr>
          <p:cNvPr id="129" name="Google Shape;129;p19"/>
          <p:cNvPicPr preferRelativeResize="0"/>
          <p:nvPr/>
        </p:nvPicPr>
        <p:blipFill>
          <a:blip r:embed="rId6">
            <a:alphaModFix/>
          </a:blip>
          <a:stretch>
            <a:fillRect/>
          </a:stretch>
        </p:blipFill>
        <p:spPr>
          <a:xfrm>
            <a:off x="6447800" y="2006600"/>
            <a:ext cx="2543801" cy="1737950"/>
          </a:xfrm>
          <a:prstGeom prst="rect">
            <a:avLst/>
          </a:prstGeom>
          <a:noFill/>
          <a:ln>
            <a:noFill/>
          </a:ln>
        </p:spPr>
      </p:pic>
      <p:sp>
        <p:nvSpPr>
          <p:cNvPr id="130" name="Google Shape;130;p19"/>
          <p:cNvSpPr txBox="1"/>
          <p:nvPr/>
        </p:nvSpPr>
        <p:spPr>
          <a:xfrm>
            <a:off x="7724400" y="2666863"/>
            <a:ext cx="1267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t>Bottlenecks</a:t>
            </a:r>
            <a:endParaRPr b="1" sz="1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4" name="Shape 134"/>
        <p:cNvGrpSpPr/>
        <p:nvPr/>
      </p:nvGrpSpPr>
      <p:grpSpPr>
        <a:xfrm>
          <a:off x="0" y="0"/>
          <a:ext cx="0" cy="0"/>
          <a:chOff x="0" y="0"/>
          <a:chExt cx="0" cy="0"/>
        </a:xfrm>
      </p:grpSpPr>
      <p:sp>
        <p:nvSpPr>
          <p:cNvPr id="135" name="Google Shape;135;p20"/>
          <p:cNvSpPr/>
          <p:nvPr/>
        </p:nvSpPr>
        <p:spPr>
          <a:xfrm>
            <a:off x="0" y="0"/>
            <a:ext cx="9144000" cy="10773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0"/>
          <p:cNvSpPr txBox="1"/>
          <p:nvPr/>
        </p:nvSpPr>
        <p:spPr>
          <a:xfrm>
            <a:off x="0" y="0"/>
            <a:ext cx="9144000" cy="10773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rgbClr val="F1C232"/>
                </a:solidFill>
                <a:latin typeface="Proxima Nova"/>
                <a:ea typeface="Proxima Nova"/>
                <a:cs typeface="Proxima Nova"/>
                <a:sym typeface="Proxima Nova"/>
              </a:rPr>
              <a:t>Motivation</a:t>
            </a:r>
            <a:endParaRPr b="1" sz="3200">
              <a:solidFill>
                <a:srgbClr val="F1C232"/>
              </a:solidFill>
              <a:latin typeface="Proxima Nova"/>
              <a:ea typeface="Proxima Nova"/>
              <a:cs typeface="Proxima Nova"/>
              <a:sym typeface="Proxima Nova"/>
            </a:endParaRPr>
          </a:p>
          <a:p>
            <a:pPr indent="0" lvl="0" marL="0" rtl="0" algn="l">
              <a:spcBef>
                <a:spcPts val="0"/>
              </a:spcBef>
              <a:spcAft>
                <a:spcPts val="0"/>
              </a:spcAft>
              <a:buNone/>
            </a:pPr>
            <a:r>
              <a:rPr b="1" lang="en" sz="2600">
                <a:solidFill>
                  <a:schemeClr val="lt1"/>
                </a:solidFill>
                <a:latin typeface="Proxima Nova"/>
                <a:ea typeface="Proxima Nova"/>
                <a:cs typeface="Proxima Nova"/>
                <a:sym typeface="Proxima Nova"/>
              </a:rPr>
              <a:t>     </a:t>
            </a:r>
            <a:r>
              <a:rPr b="1" lang="en" sz="2600">
                <a:solidFill>
                  <a:schemeClr val="dk1"/>
                </a:solidFill>
                <a:latin typeface="Proxima Nova"/>
                <a:ea typeface="Proxima Nova"/>
                <a:cs typeface="Proxima Nova"/>
                <a:sym typeface="Proxima Nova"/>
              </a:rPr>
              <a:t>         Problem</a:t>
            </a:r>
            <a:endParaRPr b="1" sz="2600">
              <a:solidFill>
                <a:schemeClr val="dk1"/>
              </a:solidFill>
              <a:latin typeface="Proxima Nova"/>
              <a:ea typeface="Proxima Nova"/>
              <a:cs typeface="Proxima Nova"/>
              <a:sym typeface="Proxima Nova"/>
            </a:endParaRPr>
          </a:p>
        </p:txBody>
      </p:sp>
      <p:pic>
        <p:nvPicPr>
          <p:cNvPr id="137" name="Google Shape;137;p20"/>
          <p:cNvPicPr preferRelativeResize="0"/>
          <p:nvPr/>
        </p:nvPicPr>
        <p:blipFill>
          <a:blip r:embed="rId3">
            <a:alphaModFix/>
          </a:blip>
          <a:stretch>
            <a:fillRect/>
          </a:stretch>
        </p:blipFill>
        <p:spPr>
          <a:xfrm>
            <a:off x="5934525" y="76138"/>
            <a:ext cx="3118650" cy="925025"/>
          </a:xfrm>
          <a:prstGeom prst="rect">
            <a:avLst/>
          </a:prstGeom>
          <a:noFill/>
          <a:ln>
            <a:noFill/>
          </a:ln>
        </p:spPr>
      </p:pic>
      <p:sp>
        <p:nvSpPr>
          <p:cNvPr id="138" name="Google Shape;138;p20"/>
          <p:cNvSpPr/>
          <p:nvPr/>
        </p:nvSpPr>
        <p:spPr>
          <a:xfrm>
            <a:off x="0" y="4671925"/>
            <a:ext cx="9144000" cy="471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0"/>
          <p:cNvSpPr txBox="1"/>
          <p:nvPr/>
        </p:nvSpPr>
        <p:spPr>
          <a:xfrm>
            <a:off x="127000" y="1155700"/>
            <a:ext cx="7315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About Ferrent Miner </a:t>
            </a:r>
            <a:endParaRPr b="1" sz="1800"/>
          </a:p>
        </p:txBody>
      </p:sp>
      <p:sp>
        <p:nvSpPr>
          <p:cNvPr id="140" name="Google Shape;140;p20"/>
          <p:cNvSpPr txBox="1"/>
          <p:nvPr/>
        </p:nvSpPr>
        <p:spPr>
          <a:xfrm>
            <a:off x="127000" y="1943100"/>
            <a:ext cx="8826600" cy="2339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Char char="●"/>
            </a:pPr>
            <a:r>
              <a:rPr lang="en"/>
              <a:t>Apply a solution technique to overcome the challenges of big data generation and processing in a real life scenario.</a:t>
            </a:r>
            <a:endParaRPr/>
          </a:p>
          <a:p>
            <a:pPr indent="-317500" lvl="0" marL="457200" rtl="0" algn="l">
              <a:lnSpc>
                <a:spcPct val="150000"/>
              </a:lnSpc>
              <a:spcBef>
                <a:spcPts val="0"/>
              </a:spcBef>
              <a:spcAft>
                <a:spcPts val="0"/>
              </a:spcAft>
              <a:buSzPts val="1400"/>
              <a:buChar char="●"/>
            </a:pPr>
            <a:r>
              <a:rPr lang="en"/>
              <a:t>In this project </a:t>
            </a:r>
            <a:r>
              <a:rPr b="1" lang="en"/>
              <a:t>we analyzed real-life event log data from the travel reimbursement process at Eindhoven University of Technology (ETU/e).</a:t>
            </a:r>
            <a:r>
              <a:rPr lang="en"/>
              <a:t> We set out </a:t>
            </a:r>
            <a:r>
              <a:rPr b="1" lang="en"/>
              <a:t>to identify the bottlenecks in the process of a travel declaration</a:t>
            </a:r>
            <a:r>
              <a:rPr lang="en"/>
              <a:t>. Use Process Mining techniques to generate control-flow models that help identify the bottleneck by finding the biggest delay in the process</a:t>
            </a:r>
            <a:endParaRPr/>
          </a:p>
          <a:p>
            <a:pPr indent="0" lvl="0" marL="457200" rtl="0" algn="l">
              <a:lnSpc>
                <a:spcPct val="150000"/>
              </a:lnSpc>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4" name="Shape 144"/>
        <p:cNvGrpSpPr/>
        <p:nvPr/>
      </p:nvGrpSpPr>
      <p:grpSpPr>
        <a:xfrm>
          <a:off x="0" y="0"/>
          <a:ext cx="0" cy="0"/>
          <a:chOff x="0" y="0"/>
          <a:chExt cx="0" cy="0"/>
        </a:xfrm>
      </p:grpSpPr>
      <p:sp>
        <p:nvSpPr>
          <p:cNvPr id="145" name="Google Shape;145;p21"/>
          <p:cNvSpPr/>
          <p:nvPr/>
        </p:nvSpPr>
        <p:spPr>
          <a:xfrm>
            <a:off x="0" y="0"/>
            <a:ext cx="9144000" cy="10773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1"/>
          <p:cNvSpPr txBox="1"/>
          <p:nvPr/>
        </p:nvSpPr>
        <p:spPr>
          <a:xfrm>
            <a:off x="0" y="0"/>
            <a:ext cx="9144000" cy="10773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rgbClr val="F1C232"/>
                </a:solidFill>
                <a:latin typeface="Proxima Nova"/>
                <a:ea typeface="Proxima Nova"/>
                <a:cs typeface="Proxima Nova"/>
                <a:sym typeface="Proxima Nova"/>
              </a:rPr>
              <a:t>Ferret Miner:</a:t>
            </a:r>
            <a:endParaRPr b="1" sz="3200">
              <a:solidFill>
                <a:srgbClr val="F1C232"/>
              </a:solidFill>
              <a:latin typeface="Proxima Nova"/>
              <a:ea typeface="Proxima Nova"/>
              <a:cs typeface="Proxima Nova"/>
              <a:sym typeface="Proxima Nova"/>
            </a:endParaRPr>
          </a:p>
          <a:p>
            <a:pPr indent="0" lvl="0" marL="0" rtl="0" algn="l">
              <a:spcBef>
                <a:spcPts val="0"/>
              </a:spcBef>
              <a:spcAft>
                <a:spcPts val="0"/>
              </a:spcAft>
              <a:buNone/>
            </a:pPr>
            <a:r>
              <a:rPr b="1" lang="en" sz="2600">
                <a:solidFill>
                  <a:schemeClr val="lt1"/>
                </a:solidFill>
                <a:latin typeface="Proxima Nova"/>
                <a:ea typeface="Proxima Nova"/>
                <a:cs typeface="Proxima Nova"/>
                <a:sym typeface="Proxima Nova"/>
              </a:rPr>
              <a:t>     </a:t>
            </a:r>
            <a:r>
              <a:rPr b="1" lang="en" sz="2600">
                <a:solidFill>
                  <a:schemeClr val="dk1"/>
                </a:solidFill>
                <a:latin typeface="Proxima Nova"/>
                <a:ea typeface="Proxima Nova"/>
                <a:cs typeface="Proxima Nova"/>
                <a:sym typeface="Proxima Nova"/>
              </a:rPr>
              <a:t>         A Process Mining Case Study</a:t>
            </a:r>
            <a:endParaRPr b="1" sz="2600">
              <a:solidFill>
                <a:schemeClr val="dk1"/>
              </a:solidFill>
              <a:latin typeface="Proxima Nova"/>
              <a:ea typeface="Proxima Nova"/>
              <a:cs typeface="Proxima Nova"/>
              <a:sym typeface="Proxima Nova"/>
            </a:endParaRPr>
          </a:p>
        </p:txBody>
      </p:sp>
      <p:pic>
        <p:nvPicPr>
          <p:cNvPr id="147" name="Google Shape;147;p21"/>
          <p:cNvPicPr preferRelativeResize="0"/>
          <p:nvPr/>
        </p:nvPicPr>
        <p:blipFill>
          <a:blip r:embed="rId3">
            <a:alphaModFix/>
          </a:blip>
          <a:stretch>
            <a:fillRect/>
          </a:stretch>
        </p:blipFill>
        <p:spPr>
          <a:xfrm>
            <a:off x="5934525" y="76138"/>
            <a:ext cx="3118650" cy="925025"/>
          </a:xfrm>
          <a:prstGeom prst="rect">
            <a:avLst/>
          </a:prstGeom>
          <a:noFill/>
          <a:ln>
            <a:noFill/>
          </a:ln>
        </p:spPr>
      </p:pic>
      <p:sp>
        <p:nvSpPr>
          <p:cNvPr id="148" name="Google Shape;148;p21"/>
          <p:cNvSpPr/>
          <p:nvPr/>
        </p:nvSpPr>
        <p:spPr>
          <a:xfrm>
            <a:off x="0" y="4671925"/>
            <a:ext cx="9144000" cy="471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1"/>
          <p:cNvSpPr txBox="1"/>
          <p:nvPr/>
        </p:nvSpPr>
        <p:spPr>
          <a:xfrm>
            <a:off x="127000" y="1155700"/>
            <a:ext cx="7315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CHALLENGES </a:t>
            </a:r>
            <a:endParaRPr b="1" sz="1800"/>
          </a:p>
        </p:txBody>
      </p:sp>
      <p:sp>
        <p:nvSpPr>
          <p:cNvPr id="150" name="Google Shape;150;p21"/>
          <p:cNvSpPr txBox="1"/>
          <p:nvPr/>
        </p:nvSpPr>
        <p:spPr>
          <a:xfrm>
            <a:off x="410825" y="1811300"/>
            <a:ext cx="7486500" cy="31263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lang="en">
                <a:highlight>
                  <a:srgbClr val="FFFFFF"/>
                </a:highlight>
              </a:rPr>
              <a:t>Process mining is a relatively new technique. So had to learn everything starting from preprocessing to model creation</a:t>
            </a:r>
            <a:endParaRPr>
              <a:highlight>
                <a:srgbClr val="FFFFFF"/>
              </a:highlight>
            </a:endParaRPr>
          </a:p>
          <a:p>
            <a:pPr indent="-317500" lvl="0" marL="457200" rtl="0" algn="l">
              <a:lnSpc>
                <a:spcPct val="115000"/>
              </a:lnSpc>
              <a:spcBef>
                <a:spcPts val="0"/>
              </a:spcBef>
              <a:spcAft>
                <a:spcPts val="0"/>
              </a:spcAft>
              <a:buSzPts val="1400"/>
              <a:buChar char="●"/>
            </a:pPr>
            <a:r>
              <a:rPr lang="en">
                <a:highlight>
                  <a:srgbClr val="FFFFFF"/>
                </a:highlight>
              </a:rPr>
              <a:t>PM4PY is in its early stages and its limited compared to other proprietary enterprise software. </a:t>
            </a:r>
            <a:endParaRPr>
              <a:highlight>
                <a:srgbClr val="FFFFFF"/>
              </a:highlight>
            </a:endParaRPr>
          </a:p>
          <a:p>
            <a:pPr indent="-317500" lvl="0" marL="457200" rtl="0" algn="l">
              <a:lnSpc>
                <a:spcPct val="115000"/>
              </a:lnSpc>
              <a:spcBef>
                <a:spcPts val="0"/>
              </a:spcBef>
              <a:spcAft>
                <a:spcPts val="0"/>
              </a:spcAft>
              <a:buSzPts val="1400"/>
              <a:buChar char="●"/>
            </a:pPr>
            <a:r>
              <a:rPr lang="en">
                <a:highlight>
                  <a:srgbClr val="FFFFFF"/>
                </a:highlight>
              </a:rPr>
              <a:t>PM4PY is constantly changing as before a week PM4PY used to read data as event logs and now its reading as dataframe</a:t>
            </a:r>
            <a:endParaRPr>
              <a:highlight>
                <a:srgbClr val="FFFFFF"/>
              </a:highlight>
            </a:endParaRPr>
          </a:p>
          <a:p>
            <a:pPr indent="-317500" lvl="0" marL="457200" rtl="0" algn="l">
              <a:lnSpc>
                <a:spcPct val="115000"/>
              </a:lnSpc>
              <a:spcBef>
                <a:spcPts val="0"/>
              </a:spcBef>
              <a:spcAft>
                <a:spcPts val="0"/>
              </a:spcAft>
              <a:buSzPts val="1400"/>
              <a:buChar char="●"/>
            </a:pPr>
            <a:r>
              <a:rPr lang="en">
                <a:highlight>
                  <a:srgbClr val="FFFFFF"/>
                </a:highlight>
              </a:rPr>
              <a:t>Appropriate interpretation of XES files and how the data was formatted and what it meant</a:t>
            </a:r>
            <a:endParaRPr>
              <a:highlight>
                <a:srgbClr val="FFFFFF"/>
              </a:highlight>
            </a:endParaRPr>
          </a:p>
          <a:p>
            <a:pPr indent="-317500" lvl="0" marL="457200" rtl="0" algn="l">
              <a:lnSpc>
                <a:spcPct val="115000"/>
              </a:lnSpc>
              <a:spcBef>
                <a:spcPts val="0"/>
              </a:spcBef>
              <a:spcAft>
                <a:spcPts val="0"/>
              </a:spcAft>
              <a:buSzPts val="1400"/>
              <a:buChar char="●"/>
            </a:pPr>
            <a:r>
              <a:rPr lang="en">
                <a:highlight>
                  <a:srgbClr val="FFFFFF"/>
                </a:highlight>
              </a:rPr>
              <a:t>Unique noise coming from outside processes, difficult to identify. Cannot use statistics to view outliers. There were no null or missing values.</a:t>
            </a:r>
            <a:endParaRPr>
              <a:highlight>
                <a:srgbClr val="FFFFFF"/>
              </a:highlight>
            </a:endParaRPr>
          </a:p>
          <a:p>
            <a:pPr indent="0" lvl="0" marL="457200" rtl="0" algn="l">
              <a:lnSpc>
                <a:spcPct val="115000"/>
              </a:lnSpc>
              <a:spcBef>
                <a:spcPts val="0"/>
              </a:spcBef>
              <a:spcAft>
                <a:spcPts val="0"/>
              </a:spcAft>
              <a:buNone/>
            </a:pPr>
            <a:r>
              <a:t/>
            </a:r>
            <a:endParaRPr>
              <a:highlight>
                <a:srgbClr val="FFFFFF"/>
              </a:highlight>
            </a:endParaRPr>
          </a:p>
          <a:p>
            <a:pPr indent="0" lvl="0" marL="0" rtl="0" algn="l">
              <a:spcBef>
                <a:spcPts val="0"/>
              </a:spcBef>
              <a:spcAft>
                <a:spcPts val="0"/>
              </a:spcAft>
              <a:buNone/>
            </a:pPr>
            <a:r>
              <a:t/>
            </a:r>
            <a:endParaRPr>
              <a:highlight>
                <a:srgbClr val="FFFFFF"/>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